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4"/>
    <p:sldMasterId id="2147483865" r:id="rId5"/>
  </p:sldMasterIdLst>
  <p:notesMasterIdLst>
    <p:notesMasterId r:id="rId53"/>
  </p:notesMasterIdLst>
  <p:sldIdLst>
    <p:sldId id="1015" r:id="rId6"/>
    <p:sldId id="1003" r:id="rId7"/>
    <p:sldId id="1004" r:id="rId8"/>
    <p:sldId id="1005" r:id="rId9"/>
    <p:sldId id="1006" r:id="rId10"/>
    <p:sldId id="1007" r:id="rId11"/>
    <p:sldId id="1024" r:id="rId12"/>
    <p:sldId id="1011" r:id="rId13"/>
    <p:sldId id="992" r:id="rId14"/>
    <p:sldId id="1002" r:id="rId15"/>
    <p:sldId id="993" r:id="rId16"/>
    <p:sldId id="994" r:id="rId17"/>
    <p:sldId id="995" r:id="rId18"/>
    <p:sldId id="996" r:id="rId19"/>
    <p:sldId id="997" r:id="rId20"/>
    <p:sldId id="998" r:id="rId21"/>
    <p:sldId id="999" r:id="rId22"/>
    <p:sldId id="1020" r:id="rId23"/>
    <p:sldId id="1000" r:id="rId24"/>
    <p:sldId id="1017" r:id="rId25"/>
    <p:sldId id="295" r:id="rId26"/>
    <p:sldId id="293" r:id="rId27"/>
    <p:sldId id="1013" r:id="rId28"/>
    <p:sldId id="1021" r:id="rId29"/>
    <p:sldId id="1022" r:id="rId30"/>
    <p:sldId id="1019" r:id="rId31"/>
    <p:sldId id="289" r:id="rId32"/>
    <p:sldId id="1001" r:id="rId33"/>
    <p:sldId id="1010" r:id="rId34"/>
    <p:sldId id="1018" r:id="rId35"/>
    <p:sldId id="281" r:id="rId36"/>
    <p:sldId id="1023" r:id="rId37"/>
    <p:sldId id="535" r:id="rId38"/>
    <p:sldId id="493" r:id="rId39"/>
    <p:sldId id="1025" r:id="rId40"/>
    <p:sldId id="301" r:id="rId41"/>
    <p:sldId id="290" r:id="rId42"/>
    <p:sldId id="1035" r:id="rId43"/>
    <p:sldId id="2642" r:id="rId44"/>
    <p:sldId id="1037" r:id="rId45"/>
    <p:sldId id="1040" r:id="rId46"/>
    <p:sldId id="533" r:id="rId47"/>
    <p:sldId id="534" r:id="rId48"/>
    <p:sldId id="1038" r:id="rId49"/>
    <p:sldId id="1039" r:id="rId50"/>
    <p:sldId id="2213" r:id="rId51"/>
    <p:sldId id="1014"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137"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dam dadswell" initials="ad" lastIdx="1" clrIdx="6">
    <p:extLst>
      <p:ext uri="{19B8F6BF-5375-455C-9EA6-DF929625EA0E}">
        <p15:presenceInfo xmlns:p15="http://schemas.microsoft.com/office/powerpoint/2012/main" userId="acbd0a600161a5f3" providerId="Windows Live"/>
      </p:ext>
    </p:extLst>
  </p:cmAuthor>
  <p:cmAuthor id="1" name="Yacoub, Sarah" initials="YS" lastIdx="0" clrIdx="0">
    <p:extLst>
      <p:ext uri="{19B8F6BF-5375-455C-9EA6-DF929625EA0E}">
        <p15:presenceInfo xmlns:p15="http://schemas.microsoft.com/office/powerpoint/2012/main" userId="S-1-5-21-1407069837-2091007605-538272213-29506197" providerId="AD"/>
      </p:ext>
    </p:extLst>
  </p:cmAuthor>
  <p:cmAuthor id="2" name="Maul, Jennifer" initials="MJ" lastIdx="0" clrIdx="1">
    <p:extLst>
      <p:ext uri="{19B8F6BF-5375-455C-9EA6-DF929625EA0E}">
        <p15:presenceInfo xmlns:p15="http://schemas.microsoft.com/office/powerpoint/2012/main" userId="S-1-5-21-1407069837-2091007605-538272213-15282219" providerId="AD"/>
      </p:ext>
    </p:extLst>
  </p:cmAuthor>
  <p:cmAuthor id="3" name="Faulkner, Stephanee" initials="FS" lastIdx="0" clrIdx="2">
    <p:extLst>
      <p:ext uri="{19B8F6BF-5375-455C-9EA6-DF929625EA0E}">
        <p15:presenceInfo xmlns:p15="http://schemas.microsoft.com/office/powerpoint/2012/main" userId="S-1-5-21-1407069837-2091007605-538272213-40955137" providerId="AD"/>
      </p:ext>
    </p:extLst>
  </p:cmAuthor>
  <p:cmAuthor id="4" name="Nguyen, Lucy" initials="NL" lastIdx="0" clrIdx="3">
    <p:extLst>
      <p:ext uri="{19B8F6BF-5375-455C-9EA6-DF929625EA0E}">
        <p15:presenceInfo xmlns:p15="http://schemas.microsoft.com/office/powerpoint/2012/main" userId="S-1-5-21-1407069837-2091007605-538272213-42185369" providerId="AD"/>
      </p:ext>
    </p:extLst>
  </p:cmAuthor>
  <p:cmAuthor id="5" name="Held, David" initials="HD" lastIdx="0" clrIdx="4">
    <p:extLst>
      <p:ext uri="{19B8F6BF-5375-455C-9EA6-DF929625EA0E}">
        <p15:presenceInfo xmlns:p15="http://schemas.microsoft.com/office/powerpoint/2012/main" userId="S-1-5-21-1407069837-2091007605-538272213-43443862" providerId="AD"/>
      </p:ext>
    </p:extLst>
  </p:cmAuthor>
  <p:cmAuthor id="6" name="Mireille Bart" initials="MB" lastIdx="4" clrIdx="5">
    <p:extLst>
      <p:ext uri="{19B8F6BF-5375-455C-9EA6-DF929625EA0E}">
        <p15:presenceInfo xmlns:p15="http://schemas.microsoft.com/office/powerpoint/2012/main" userId="S-1-5-21-3456851374-731232677-2565367329-54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96"/>
    <a:srgbClr val="80C2C5"/>
    <a:srgbClr val="FFFFFF"/>
    <a:srgbClr val="FFC400"/>
    <a:srgbClr val="E8E6FF"/>
    <a:srgbClr val="C6C0FD"/>
    <a:srgbClr val="000A6B"/>
    <a:srgbClr val="827AF0"/>
    <a:srgbClr val="A096FF"/>
    <a:srgbClr val="474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6" autoAdjust="0"/>
    <p:restoredTop sz="97440" autoAdjust="0"/>
  </p:normalViewPr>
  <p:slideViewPr>
    <p:cSldViewPr snapToGrid="0" snapToObjects="1">
      <p:cViewPr varScale="1">
        <p:scale>
          <a:sx n="111" d="100"/>
          <a:sy n="111" d="100"/>
        </p:scale>
        <p:origin x="696" y="96"/>
      </p:cViewPr>
      <p:guideLst>
        <p:guide orient="horz" pos="2137"/>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6" d="100"/>
          <a:sy n="86"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C3BA5-3CBD-4E57-B5DD-B02F09050A20}"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8F231156-B263-4733-80F7-7A7F250AE227}">
      <dgm:prSet phldrT="[Text]" custT="1"/>
      <dgm:spPr>
        <a:solidFill>
          <a:srgbClr val="009396">
            <a:alpha val="85000"/>
          </a:srgbClr>
        </a:solidFill>
        <a:effectLst>
          <a:outerShdw blurRad="50800" dist="38100" dir="2700000" algn="tl" rotWithShape="0">
            <a:prstClr val="black">
              <a:alpha val="40000"/>
            </a:prstClr>
          </a:outerShdw>
        </a:effectLst>
      </dgm:spPr>
      <dgm:t>
        <a:bodyPr/>
        <a:lstStyle/>
        <a:p>
          <a:r>
            <a:rPr lang="de-DE" sz="1400" dirty="0">
              <a:latin typeface="BundesSans Office" panose="020B0002030500000203" pitchFamily="34" charset="0"/>
            </a:rPr>
            <a:t>Mehr innovative Lösungen im öffentlichen Sektor benötigt</a:t>
          </a:r>
        </a:p>
      </dgm:t>
    </dgm:pt>
    <dgm:pt modelId="{24881C33-3A4D-4A0E-97C0-0C9DC89C4236}" type="parTrans" cxnId="{FD53ABA6-6F58-4D27-8861-CB55887D2069}">
      <dgm:prSet/>
      <dgm:spPr/>
      <dgm:t>
        <a:bodyPr/>
        <a:lstStyle/>
        <a:p>
          <a:endParaRPr lang="de-DE"/>
        </a:p>
      </dgm:t>
    </dgm:pt>
    <dgm:pt modelId="{0FE0F0AF-B367-41FA-B4DF-9F72EFDC633B}" type="sibTrans" cxnId="{FD53ABA6-6F58-4D27-8861-CB55887D2069}">
      <dgm:prSet custT="1"/>
      <dgm:spPr>
        <a:solidFill>
          <a:srgbClr val="009396"/>
        </a:solidFill>
        <a:effectLst>
          <a:outerShdw blurRad="50800" dist="38100" dir="2700000" algn="tl" rotWithShape="0">
            <a:prstClr val="black">
              <a:alpha val="40000"/>
            </a:prstClr>
          </a:outerShdw>
        </a:effectLst>
      </dgm:spPr>
      <dgm:t>
        <a:bodyPr/>
        <a:lstStyle/>
        <a:p>
          <a:r>
            <a:rPr lang="de-DE" sz="1400" dirty="0">
              <a:solidFill>
                <a:schemeClr val="bg1"/>
              </a:solidFill>
              <a:latin typeface="BundesSans Office" panose="020B0002030500000203" pitchFamily="34" charset="0"/>
            </a:rPr>
            <a:t>Leistungen können immer schwieriger konkret beschrieben werden</a:t>
          </a:r>
        </a:p>
      </dgm:t>
    </dgm:pt>
    <dgm:pt modelId="{6657D63F-F297-4E04-9D87-0949EDAD9C2C}">
      <dgm:prSet phldrT="[Text]" custT="1"/>
      <dgm:spPr>
        <a:solidFill>
          <a:srgbClr val="009396">
            <a:alpha val="75000"/>
          </a:srgbClr>
        </a:solidFill>
        <a:effectLst>
          <a:outerShdw blurRad="50800" dist="38100" dir="2700000" algn="tl" rotWithShape="0">
            <a:prstClr val="black">
              <a:alpha val="40000"/>
            </a:prstClr>
          </a:outerShdw>
        </a:effectLst>
      </dgm:spPr>
      <dgm:t>
        <a:bodyPr/>
        <a:lstStyle/>
        <a:p>
          <a:r>
            <a:rPr lang="de-DE" sz="1400" dirty="0">
              <a:latin typeface="BundesSans Office" panose="020B0002030500000203" pitchFamily="34" charset="0"/>
            </a:rPr>
            <a:t>Beschaffungs-</a:t>
          </a:r>
          <a:br>
            <a:rPr lang="de-DE" sz="1400" dirty="0">
              <a:latin typeface="BundesSans Office" panose="020B0002030500000203" pitchFamily="34" charset="0"/>
            </a:rPr>
          </a:br>
          <a:r>
            <a:rPr lang="de-DE" sz="1400" dirty="0" err="1">
              <a:latin typeface="BundesSans Office" panose="020B0002030500000203" pitchFamily="34" charset="0"/>
            </a:rPr>
            <a:t>portfolio</a:t>
          </a:r>
          <a:r>
            <a:rPr lang="de-DE" sz="1400" dirty="0">
              <a:latin typeface="BundesSans Office" panose="020B0002030500000203" pitchFamily="34" charset="0"/>
            </a:rPr>
            <a:t> wird immer komplexer </a:t>
          </a:r>
          <a:br>
            <a:rPr lang="de-DE" sz="1400" dirty="0">
              <a:latin typeface="BundesSans Office" panose="020B0002030500000203" pitchFamily="34" charset="0"/>
            </a:rPr>
          </a:br>
          <a:r>
            <a:rPr lang="de-DE" sz="1400" dirty="0">
              <a:latin typeface="BundesSans Office" panose="020B0002030500000203" pitchFamily="34" charset="0"/>
            </a:rPr>
            <a:t>(Stichwort Digitalisierung)</a:t>
          </a:r>
        </a:p>
      </dgm:t>
    </dgm:pt>
    <dgm:pt modelId="{B383A224-34E3-4DA0-8F66-9EF1D6C16332}" type="parTrans" cxnId="{A5246E56-8E33-4EF5-A4D2-2C45116818C6}">
      <dgm:prSet/>
      <dgm:spPr/>
      <dgm:t>
        <a:bodyPr/>
        <a:lstStyle/>
        <a:p>
          <a:endParaRPr lang="de-DE"/>
        </a:p>
      </dgm:t>
    </dgm:pt>
    <dgm:pt modelId="{E03D6698-738E-4E4E-9F02-120FCFD4B453}" type="sibTrans" cxnId="{A5246E56-8E33-4EF5-A4D2-2C45116818C6}">
      <dgm:prSet custT="1"/>
      <dgm:spPr>
        <a:solidFill>
          <a:srgbClr val="009396">
            <a:alpha val="65000"/>
          </a:srgbClr>
        </a:solidFill>
        <a:effectLst>
          <a:outerShdw blurRad="50800" dist="38100" algn="l" rotWithShape="0">
            <a:prstClr val="black">
              <a:alpha val="40000"/>
            </a:prstClr>
          </a:outerShdw>
        </a:effectLst>
      </dgm:spPr>
      <dgm:t>
        <a:bodyPr/>
        <a:lstStyle/>
        <a:p>
          <a:r>
            <a:rPr lang="de-DE" sz="1400" dirty="0">
              <a:latin typeface="BundesSans Office" panose="020B0002030500000203" pitchFamily="34" charset="0"/>
            </a:rPr>
            <a:t>Der </a:t>
          </a:r>
          <a:r>
            <a:rPr lang="de-DE" sz="1400" dirty="0" err="1">
              <a:latin typeface="BundesSans Office" panose="020B0002030500000203" pitchFamily="34" charset="0"/>
            </a:rPr>
            <a:t>KOINNOvations</a:t>
          </a:r>
          <a:r>
            <a:rPr lang="de-DE" sz="1400" dirty="0">
              <a:latin typeface="BundesSans Office" panose="020B0002030500000203" pitchFamily="34" charset="0"/>
            </a:rPr>
            <a:t>-</a:t>
          </a:r>
          <a:br>
            <a:rPr lang="de-DE" sz="1400" dirty="0">
              <a:latin typeface="BundesSans Office" panose="020B0002030500000203" pitchFamily="34" charset="0"/>
            </a:rPr>
          </a:br>
          <a:r>
            <a:rPr lang="de-DE" sz="1400" dirty="0">
              <a:latin typeface="BundesSans Office" panose="020B0002030500000203" pitchFamily="34" charset="0"/>
            </a:rPr>
            <a:t>platz ist niederschwellig, einfach und effizient</a:t>
          </a:r>
        </a:p>
      </dgm:t>
    </dgm:pt>
    <dgm:pt modelId="{1513060D-E41D-47C2-A28E-1479BEEFD9F4}">
      <dgm:prSet phldrT="[Text]" custT="1"/>
      <dgm:spPr>
        <a:solidFill>
          <a:srgbClr val="009396">
            <a:alpha val="45000"/>
          </a:srgbClr>
        </a:solidFill>
        <a:effectLst>
          <a:outerShdw blurRad="50800" dist="38100" dir="2700000" algn="tl" rotWithShape="0">
            <a:prstClr val="black">
              <a:alpha val="40000"/>
            </a:prstClr>
          </a:outerShdw>
        </a:effectLst>
      </dgm:spPr>
      <dgm:t>
        <a:bodyPr/>
        <a:lstStyle/>
        <a:p>
          <a:r>
            <a:rPr lang="de-DE" sz="1400" dirty="0">
              <a:latin typeface="BundesSans Office" panose="020B0002030500000203" pitchFamily="34" charset="0"/>
            </a:rPr>
            <a:t>Aktive Marktrecherche benötigt, jedoch fehlen personelle Ressourcen</a:t>
          </a:r>
        </a:p>
      </dgm:t>
    </dgm:pt>
    <dgm:pt modelId="{3DB9D078-0274-4C64-A20B-114A33D55151}" type="parTrans" cxnId="{F025ED47-14A5-4F19-8455-75511664C6B6}">
      <dgm:prSet/>
      <dgm:spPr/>
      <dgm:t>
        <a:bodyPr/>
        <a:lstStyle/>
        <a:p>
          <a:endParaRPr lang="de-DE"/>
        </a:p>
      </dgm:t>
    </dgm:pt>
    <dgm:pt modelId="{80C36478-9A65-4E78-9B76-2B179934D70E}" type="sibTrans" cxnId="{F025ED47-14A5-4F19-8455-75511664C6B6}">
      <dgm:prSet/>
      <dgm:spPr>
        <a:solidFill>
          <a:srgbClr val="009396">
            <a:alpha val="55000"/>
          </a:srgbClr>
        </a:solidFill>
        <a:effectLst>
          <a:outerShdw blurRad="50800" dist="38100" dir="2700000" algn="tl" rotWithShape="0">
            <a:prstClr val="black">
              <a:alpha val="40000"/>
            </a:prstClr>
          </a:outerShdw>
        </a:effectLst>
      </dgm:spPr>
      <dgm:t>
        <a:bodyPr/>
        <a:lstStyle/>
        <a:p>
          <a:r>
            <a:rPr lang="de-DE" dirty="0">
              <a:latin typeface="BundesSans Office" panose="020B0002030500000203" pitchFamily="34" charset="0"/>
            </a:rPr>
            <a:t>Breite Marktansprache und Recherche durch KOINNO-Experten</a:t>
          </a:r>
        </a:p>
      </dgm:t>
    </dgm:pt>
    <dgm:pt modelId="{744B3A93-AF07-46F8-B6CE-A8B80AD97682}" type="pres">
      <dgm:prSet presAssocID="{8B7C3BA5-3CBD-4E57-B5DD-B02F09050A20}" presName="Name0" presStyleCnt="0">
        <dgm:presLayoutVars>
          <dgm:chMax/>
          <dgm:chPref/>
          <dgm:dir/>
          <dgm:animLvl val="lvl"/>
        </dgm:presLayoutVars>
      </dgm:prSet>
      <dgm:spPr/>
    </dgm:pt>
    <dgm:pt modelId="{7E4D271F-DEFF-409D-86BC-D983E45FCF5D}" type="pres">
      <dgm:prSet presAssocID="{8F231156-B263-4733-80F7-7A7F250AE227}" presName="composite" presStyleCnt="0"/>
      <dgm:spPr/>
    </dgm:pt>
    <dgm:pt modelId="{31B26E6B-A26B-428B-ABEA-26D8E073267E}" type="pres">
      <dgm:prSet presAssocID="{8F231156-B263-4733-80F7-7A7F250AE227}" presName="Parent1" presStyleLbl="node1" presStyleIdx="0" presStyleCnt="6">
        <dgm:presLayoutVars>
          <dgm:chMax val="1"/>
          <dgm:chPref val="1"/>
          <dgm:bulletEnabled val="1"/>
        </dgm:presLayoutVars>
      </dgm:prSet>
      <dgm:spPr/>
    </dgm:pt>
    <dgm:pt modelId="{8309D646-837C-4751-8363-68F801C3489C}" type="pres">
      <dgm:prSet presAssocID="{8F231156-B263-4733-80F7-7A7F250AE227}" presName="Childtext1" presStyleLbl="revTx" presStyleIdx="0" presStyleCnt="3">
        <dgm:presLayoutVars>
          <dgm:chMax val="0"/>
          <dgm:chPref val="0"/>
          <dgm:bulletEnabled val="1"/>
        </dgm:presLayoutVars>
      </dgm:prSet>
      <dgm:spPr/>
    </dgm:pt>
    <dgm:pt modelId="{96458DA7-5047-470C-90FD-1F1F64227006}" type="pres">
      <dgm:prSet presAssocID="{8F231156-B263-4733-80F7-7A7F250AE227}" presName="BalanceSpacing" presStyleCnt="0"/>
      <dgm:spPr/>
    </dgm:pt>
    <dgm:pt modelId="{96A1E8C4-F34C-41A5-AEBB-4411D928D817}" type="pres">
      <dgm:prSet presAssocID="{8F231156-B263-4733-80F7-7A7F250AE227}" presName="BalanceSpacing1" presStyleCnt="0"/>
      <dgm:spPr/>
    </dgm:pt>
    <dgm:pt modelId="{0020AB9B-C15A-4B6A-B61D-4FAB1AA438DB}" type="pres">
      <dgm:prSet presAssocID="{0FE0F0AF-B367-41FA-B4DF-9F72EFDC633B}" presName="Accent1Text" presStyleLbl="node1" presStyleIdx="1" presStyleCnt="6"/>
      <dgm:spPr/>
    </dgm:pt>
    <dgm:pt modelId="{D39F1346-F4DE-49E6-AE3F-56F74E983D31}" type="pres">
      <dgm:prSet presAssocID="{0FE0F0AF-B367-41FA-B4DF-9F72EFDC633B}" presName="spaceBetweenRectangles" presStyleCnt="0"/>
      <dgm:spPr/>
    </dgm:pt>
    <dgm:pt modelId="{D2A0F62D-5FEE-4E21-A8A4-1FE994764DF2}" type="pres">
      <dgm:prSet presAssocID="{6657D63F-F297-4E04-9D87-0949EDAD9C2C}" presName="composite" presStyleCnt="0"/>
      <dgm:spPr/>
    </dgm:pt>
    <dgm:pt modelId="{A96E7793-246C-4D8E-8F87-B7FCA75BCF44}" type="pres">
      <dgm:prSet presAssocID="{6657D63F-F297-4E04-9D87-0949EDAD9C2C}" presName="Parent1" presStyleLbl="node1" presStyleIdx="2" presStyleCnt="6">
        <dgm:presLayoutVars>
          <dgm:chMax val="1"/>
          <dgm:chPref val="1"/>
          <dgm:bulletEnabled val="1"/>
        </dgm:presLayoutVars>
      </dgm:prSet>
      <dgm:spPr/>
    </dgm:pt>
    <dgm:pt modelId="{2B2E4B7E-E064-4F6D-945F-A2A3801600A9}" type="pres">
      <dgm:prSet presAssocID="{6657D63F-F297-4E04-9D87-0949EDAD9C2C}" presName="Childtext1" presStyleLbl="revTx" presStyleIdx="1" presStyleCnt="3" custLinFactY="-45179" custLinFactNeighborX="49447" custLinFactNeighborY="-100000">
        <dgm:presLayoutVars>
          <dgm:chMax val="0"/>
          <dgm:chPref val="0"/>
          <dgm:bulletEnabled val="1"/>
        </dgm:presLayoutVars>
      </dgm:prSet>
      <dgm:spPr/>
    </dgm:pt>
    <dgm:pt modelId="{A30C9BA1-F125-43DA-84CC-344230FA207D}" type="pres">
      <dgm:prSet presAssocID="{6657D63F-F297-4E04-9D87-0949EDAD9C2C}" presName="BalanceSpacing" presStyleCnt="0"/>
      <dgm:spPr/>
    </dgm:pt>
    <dgm:pt modelId="{D2C0FD1C-09DF-4B26-8544-8D83F904D8B4}" type="pres">
      <dgm:prSet presAssocID="{6657D63F-F297-4E04-9D87-0949EDAD9C2C}" presName="BalanceSpacing1" presStyleCnt="0"/>
      <dgm:spPr/>
    </dgm:pt>
    <dgm:pt modelId="{D76608A4-F217-4945-8EC8-0E799A71FEF8}" type="pres">
      <dgm:prSet presAssocID="{E03D6698-738E-4E4E-9F02-120FCFD4B453}" presName="Accent1Text" presStyleLbl="node1" presStyleIdx="3" presStyleCnt="6"/>
      <dgm:spPr/>
    </dgm:pt>
    <dgm:pt modelId="{1145773A-DC39-42C5-8F50-995934DB8E80}" type="pres">
      <dgm:prSet presAssocID="{E03D6698-738E-4E4E-9F02-120FCFD4B453}" presName="spaceBetweenRectangles" presStyleCnt="0"/>
      <dgm:spPr/>
    </dgm:pt>
    <dgm:pt modelId="{8F1E9662-24B1-49F9-94F8-581ADA8E2ADF}" type="pres">
      <dgm:prSet presAssocID="{1513060D-E41D-47C2-A28E-1479BEEFD9F4}" presName="composite" presStyleCnt="0"/>
      <dgm:spPr/>
    </dgm:pt>
    <dgm:pt modelId="{8EDFA80B-00C1-4F33-A4E0-513CCABB6B06}" type="pres">
      <dgm:prSet presAssocID="{1513060D-E41D-47C2-A28E-1479BEEFD9F4}" presName="Parent1" presStyleLbl="node1" presStyleIdx="4" presStyleCnt="6">
        <dgm:presLayoutVars>
          <dgm:chMax val="1"/>
          <dgm:chPref val="1"/>
          <dgm:bulletEnabled val="1"/>
        </dgm:presLayoutVars>
      </dgm:prSet>
      <dgm:spPr/>
    </dgm:pt>
    <dgm:pt modelId="{69115B28-3F64-455D-B1E7-959AED25D714}" type="pres">
      <dgm:prSet presAssocID="{1513060D-E41D-47C2-A28E-1479BEEFD9F4}" presName="Childtext1" presStyleLbl="revTx" presStyleIdx="2" presStyleCnt="3">
        <dgm:presLayoutVars>
          <dgm:chMax val="0"/>
          <dgm:chPref val="0"/>
          <dgm:bulletEnabled val="1"/>
        </dgm:presLayoutVars>
      </dgm:prSet>
      <dgm:spPr/>
    </dgm:pt>
    <dgm:pt modelId="{DBB69F62-74CC-4510-A84B-3759FAC9E88D}" type="pres">
      <dgm:prSet presAssocID="{1513060D-E41D-47C2-A28E-1479BEEFD9F4}" presName="BalanceSpacing" presStyleCnt="0"/>
      <dgm:spPr/>
    </dgm:pt>
    <dgm:pt modelId="{F4BC568B-9831-4D33-AD60-28DD1B194E53}" type="pres">
      <dgm:prSet presAssocID="{1513060D-E41D-47C2-A28E-1479BEEFD9F4}" presName="BalanceSpacing1" presStyleCnt="0"/>
      <dgm:spPr/>
    </dgm:pt>
    <dgm:pt modelId="{5D6FA0C2-052E-41FC-93BB-C12A2812AAFC}" type="pres">
      <dgm:prSet presAssocID="{80C36478-9A65-4E78-9B76-2B179934D70E}" presName="Accent1Text" presStyleLbl="node1" presStyleIdx="5" presStyleCnt="6"/>
      <dgm:spPr/>
    </dgm:pt>
  </dgm:ptLst>
  <dgm:cxnLst>
    <dgm:cxn modelId="{740C0D06-2157-425C-83D1-299977C40E66}" type="presOf" srcId="{8B7C3BA5-3CBD-4E57-B5DD-B02F09050A20}" destId="{744B3A93-AF07-46F8-B6CE-A8B80AD97682}" srcOrd="0" destOrd="0" presId="urn:microsoft.com/office/officeart/2008/layout/AlternatingHexagons"/>
    <dgm:cxn modelId="{32567917-893C-429A-9BA2-B5900CBACA47}" type="presOf" srcId="{1513060D-E41D-47C2-A28E-1479BEEFD9F4}" destId="{8EDFA80B-00C1-4F33-A4E0-513CCABB6B06}" srcOrd="0" destOrd="0" presId="urn:microsoft.com/office/officeart/2008/layout/AlternatingHexagons"/>
    <dgm:cxn modelId="{01FBCD39-6291-4AA1-928F-70B1E107E130}" type="presOf" srcId="{0FE0F0AF-B367-41FA-B4DF-9F72EFDC633B}" destId="{0020AB9B-C15A-4B6A-B61D-4FAB1AA438DB}" srcOrd="0" destOrd="0" presId="urn:microsoft.com/office/officeart/2008/layout/AlternatingHexagons"/>
    <dgm:cxn modelId="{F025ED47-14A5-4F19-8455-75511664C6B6}" srcId="{8B7C3BA5-3CBD-4E57-B5DD-B02F09050A20}" destId="{1513060D-E41D-47C2-A28E-1479BEEFD9F4}" srcOrd="2" destOrd="0" parTransId="{3DB9D078-0274-4C64-A20B-114A33D55151}" sibTransId="{80C36478-9A65-4E78-9B76-2B179934D70E}"/>
    <dgm:cxn modelId="{A5246E56-8E33-4EF5-A4D2-2C45116818C6}" srcId="{8B7C3BA5-3CBD-4E57-B5DD-B02F09050A20}" destId="{6657D63F-F297-4E04-9D87-0949EDAD9C2C}" srcOrd="1" destOrd="0" parTransId="{B383A224-34E3-4DA0-8F66-9EF1D6C16332}" sibTransId="{E03D6698-738E-4E4E-9F02-120FCFD4B453}"/>
    <dgm:cxn modelId="{DA70CF80-4D1F-49C0-8F8C-5653030DC5C2}" type="presOf" srcId="{6657D63F-F297-4E04-9D87-0949EDAD9C2C}" destId="{A96E7793-246C-4D8E-8F87-B7FCA75BCF44}" srcOrd="0" destOrd="0" presId="urn:microsoft.com/office/officeart/2008/layout/AlternatingHexagons"/>
    <dgm:cxn modelId="{DE08E489-7527-4E5B-B37A-4E73BA960213}" type="presOf" srcId="{E03D6698-738E-4E4E-9F02-120FCFD4B453}" destId="{D76608A4-F217-4945-8EC8-0E799A71FEF8}" srcOrd="0" destOrd="0" presId="urn:microsoft.com/office/officeart/2008/layout/AlternatingHexagons"/>
    <dgm:cxn modelId="{67670E92-65E9-4CEC-8321-B8232FEFCB4F}" type="presOf" srcId="{80C36478-9A65-4E78-9B76-2B179934D70E}" destId="{5D6FA0C2-052E-41FC-93BB-C12A2812AAFC}" srcOrd="0" destOrd="0" presId="urn:microsoft.com/office/officeart/2008/layout/AlternatingHexagons"/>
    <dgm:cxn modelId="{FD53ABA6-6F58-4D27-8861-CB55887D2069}" srcId="{8B7C3BA5-3CBD-4E57-B5DD-B02F09050A20}" destId="{8F231156-B263-4733-80F7-7A7F250AE227}" srcOrd="0" destOrd="0" parTransId="{24881C33-3A4D-4A0E-97C0-0C9DC89C4236}" sibTransId="{0FE0F0AF-B367-41FA-B4DF-9F72EFDC633B}"/>
    <dgm:cxn modelId="{A80DC1DC-B4E9-4B58-8A3C-27591312AAAF}" type="presOf" srcId="{8F231156-B263-4733-80F7-7A7F250AE227}" destId="{31B26E6B-A26B-428B-ABEA-26D8E073267E}" srcOrd="0" destOrd="0" presId="urn:microsoft.com/office/officeart/2008/layout/AlternatingHexagons"/>
    <dgm:cxn modelId="{00A0D324-51A0-4801-998A-75ED45C48095}" type="presParOf" srcId="{744B3A93-AF07-46F8-B6CE-A8B80AD97682}" destId="{7E4D271F-DEFF-409D-86BC-D983E45FCF5D}" srcOrd="0" destOrd="0" presId="urn:microsoft.com/office/officeart/2008/layout/AlternatingHexagons"/>
    <dgm:cxn modelId="{3358006B-BD8B-48ED-A842-28C94912F46B}" type="presParOf" srcId="{7E4D271F-DEFF-409D-86BC-D983E45FCF5D}" destId="{31B26E6B-A26B-428B-ABEA-26D8E073267E}" srcOrd="0" destOrd="0" presId="urn:microsoft.com/office/officeart/2008/layout/AlternatingHexagons"/>
    <dgm:cxn modelId="{A4CAF54E-D915-4BC3-A9FB-6031B530ED8D}" type="presParOf" srcId="{7E4D271F-DEFF-409D-86BC-D983E45FCF5D}" destId="{8309D646-837C-4751-8363-68F801C3489C}" srcOrd="1" destOrd="0" presId="urn:microsoft.com/office/officeart/2008/layout/AlternatingHexagons"/>
    <dgm:cxn modelId="{6F6E82F9-683A-4F32-B9EC-DE4CF78512C2}" type="presParOf" srcId="{7E4D271F-DEFF-409D-86BC-D983E45FCF5D}" destId="{96458DA7-5047-470C-90FD-1F1F64227006}" srcOrd="2" destOrd="0" presId="urn:microsoft.com/office/officeart/2008/layout/AlternatingHexagons"/>
    <dgm:cxn modelId="{D112DD35-8A06-4DBA-813F-BB21DCDFF723}" type="presParOf" srcId="{7E4D271F-DEFF-409D-86BC-D983E45FCF5D}" destId="{96A1E8C4-F34C-41A5-AEBB-4411D928D817}" srcOrd="3" destOrd="0" presId="urn:microsoft.com/office/officeart/2008/layout/AlternatingHexagons"/>
    <dgm:cxn modelId="{86F7ADDA-E89B-4E82-ADA5-4317B6768BCA}" type="presParOf" srcId="{7E4D271F-DEFF-409D-86BC-D983E45FCF5D}" destId="{0020AB9B-C15A-4B6A-B61D-4FAB1AA438DB}" srcOrd="4" destOrd="0" presId="urn:microsoft.com/office/officeart/2008/layout/AlternatingHexagons"/>
    <dgm:cxn modelId="{75F806C9-97AE-4075-BE20-F32897BC27D1}" type="presParOf" srcId="{744B3A93-AF07-46F8-B6CE-A8B80AD97682}" destId="{D39F1346-F4DE-49E6-AE3F-56F74E983D31}" srcOrd="1" destOrd="0" presId="urn:microsoft.com/office/officeart/2008/layout/AlternatingHexagons"/>
    <dgm:cxn modelId="{F8A5C3D5-A6B0-471C-87EE-63D842E43B26}" type="presParOf" srcId="{744B3A93-AF07-46F8-B6CE-A8B80AD97682}" destId="{D2A0F62D-5FEE-4E21-A8A4-1FE994764DF2}" srcOrd="2" destOrd="0" presId="urn:microsoft.com/office/officeart/2008/layout/AlternatingHexagons"/>
    <dgm:cxn modelId="{E17CBED9-970C-4E89-B208-5302145CFA4E}" type="presParOf" srcId="{D2A0F62D-5FEE-4E21-A8A4-1FE994764DF2}" destId="{A96E7793-246C-4D8E-8F87-B7FCA75BCF44}" srcOrd="0" destOrd="0" presId="urn:microsoft.com/office/officeart/2008/layout/AlternatingHexagons"/>
    <dgm:cxn modelId="{A2000C55-00C9-4919-97AE-311E4B54CB64}" type="presParOf" srcId="{D2A0F62D-5FEE-4E21-A8A4-1FE994764DF2}" destId="{2B2E4B7E-E064-4F6D-945F-A2A3801600A9}" srcOrd="1" destOrd="0" presId="urn:microsoft.com/office/officeart/2008/layout/AlternatingHexagons"/>
    <dgm:cxn modelId="{47CC80CB-9C4D-4714-99B0-86F661BA1440}" type="presParOf" srcId="{D2A0F62D-5FEE-4E21-A8A4-1FE994764DF2}" destId="{A30C9BA1-F125-43DA-84CC-344230FA207D}" srcOrd="2" destOrd="0" presId="urn:microsoft.com/office/officeart/2008/layout/AlternatingHexagons"/>
    <dgm:cxn modelId="{F9CCA35E-2396-4307-B4B6-C9726123D1B7}" type="presParOf" srcId="{D2A0F62D-5FEE-4E21-A8A4-1FE994764DF2}" destId="{D2C0FD1C-09DF-4B26-8544-8D83F904D8B4}" srcOrd="3" destOrd="0" presId="urn:microsoft.com/office/officeart/2008/layout/AlternatingHexagons"/>
    <dgm:cxn modelId="{5A4A9E84-4BFD-419C-A9A4-918586550733}" type="presParOf" srcId="{D2A0F62D-5FEE-4E21-A8A4-1FE994764DF2}" destId="{D76608A4-F217-4945-8EC8-0E799A71FEF8}" srcOrd="4" destOrd="0" presId="urn:microsoft.com/office/officeart/2008/layout/AlternatingHexagons"/>
    <dgm:cxn modelId="{7F99D24E-14D5-40A6-8306-5C4C65973518}" type="presParOf" srcId="{744B3A93-AF07-46F8-B6CE-A8B80AD97682}" destId="{1145773A-DC39-42C5-8F50-995934DB8E80}" srcOrd="3" destOrd="0" presId="urn:microsoft.com/office/officeart/2008/layout/AlternatingHexagons"/>
    <dgm:cxn modelId="{4E3D484D-DE94-4827-ACAB-6DDE95EEA85C}" type="presParOf" srcId="{744B3A93-AF07-46F8-B6CE-A8B80AD97682}" destId="{8F1E9662-24B1-49F9-94F8-581ADA8E2ADF}" srcOrd="4" destOrd="0" presId="urn:microsoft.com/office/officeart/2008/layout/AlternatingHexagons"/>
    <dgm:cxn modelId="{572D4BD6-F89E-48BA-A608-961A84CAA148}" type="presParOf" srcId="{8F1E9662-24B1-49F9-94F8-581ADA8E2ADF}" destId="{8EDFA80B-00C1-4F33-A4E0-513CCABB6B06}" srcOrd="0" destOrd="0" presId="urn:microsoft.com/office/officeart/2008/layout/AlternatingHexagons"/>
    <dgm:cxn modelId="{01B298A7-6879-42AA-B6C6-C37374269487}" type="presParOf" srcId="{8F1E9662-24B1-49F9-94F8-581ADA8E2ADF}" destId="{69115B28-3F64-455D-B1E7-959AED25D714}" srcOrd="1" destOrd="0" presId="urn:microsoft.com/office/officeart/2008/layout/AlternatingHexagons"/>
    <dgm:cxn modelId="{ECE8D009-1475-42E6-AEFC-010BBA89D645}" type="presParOf" srcId="{8F1E9662-24B1-49F9-94F8-581ADA8E2ADF}" destId="{DBB69F62-74CC-4510-A84B-3759FAC9E88D}" srcOrd="2" destOrd="0" presId="urn:microsoft.com/office/officeart/2008/layout/AlternatingHexagons"/>
    <dgm:cxn modelId="{E5F67D3E-9498-4A74-B526-50A635E15DA6}" type="presParOf" srcId="{8F1E9662-24B1-49F9-94F8-581ADA8E2ADF}" destId="{F4BC568B-9831-4D33-AD60-28DD1B194E53}" srcOrd="3" destOrd="0" presId="urn:microsoft.com/office/officeart/2008/layout/AlternatingHexagons"/>
    <dgm:cxn modelId="{63DE7E99-3950-47AA-8009-76B5643312C4}" type="presParOf" srcId="{8F1E9662-24B1-49F9-94F8-581ADA8E2ADF}" destId="{5D6FA0C2-052E-41FC-93BB-C12A2812AAF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43271F3-37ED-44DF-B148-56D2C7A62E7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e-DE"/>
        </a:p>
      </dgm:t>
    </dgm:pt>
    <dgm:pt modelId="{1AB83FAE-E511-4ABA-9659-0AFBCED48ED4}">
      <dgm:prSet phldrT="[Text]"/>
      <dgm:spPr>
        <a:solidFill>
          <a:srgbClr val="009396"/>
        </a:solidFill>
      </dgm:spPr>
      <dgm:t>
        <a:bodyPr/>
        <a:lstStyle/>
        <a:p>
          <a:r>
            <a:rPr lang="de-DE" dirty="0">
              <a:latin typeface="BundesSans Office" panose="020B0002030500000203" pitchFamily="34" charset="0"/>
            </a:rPr>
            <a:t>Aktive Recherche nach passenden Unternehmen und Lösungen</a:t>
          </a:r>
        </a:p>
      </dgm:t>
    </dgm:pt>
    <dgm:pt modelId="{FFCAF648-C6C5-4A2B-9F8E-F1C90FB5EF0D}" type="parTrans" cxnId="{74AEACCF-2E02-4BDB-9E0A-5016B5A33A7A}">
      <dgm:prSet/>
      <dgm:spPr/>
      <dgm:t>
        <a:bodyPr/>
        <a:lstStyle/>
        <a:p>
          <a:endParaRPr lang="de-DE"/>
        </a:p>
      </dgm:t>
    </dgm:pt>
    <dgm:pt modelId="{1B28C4B2-5115-40D4-9D8D-534F6700C2A9}" type="sibTrans" cxnId="{74AEACCF-2E02-4BDB-9E0A-5016B5A33A7A}">
      <dgm:prSet/>
      <dgm:spPr/>
      <dgm:t>
        <a:bodyPr/>
        <a:lstStyle/>
        <a:p>
          <a:endParaRPr lang="de-DE"/>
        </a:p>
      </dgm:t>
    </dgm:pt>
    <dgm:pt modelId="{51069116-37C7-423C-9B8F-55D43AB6E6B5}">
      <dgm:prSet phldrT="[Text]"/>
      <dgm:spPr>
        <a:solidFill>
          <a:srgbClr val="009396"/>
        </a:solidFill>
      </dgm:spPr>
      <dgm:t>
        <a:bodyPr/>
        <a:lstStyle/>
        <a:p>
          <a:r>
            <a:rPr lang="de-DE" dirty="0">
              <a:latin typeface="BundesSans Office" panose="020B0002030500000203" pitchFamily="34" charset="0"/>
            </a:rPr>
            <a:t>Kommunikation durch KOINNO und weitere Multiplikatoren </a:t>
          </a:r>
          <a:br>
            <a:rPr lang="de-DE" dirty="0">
              <a:latin typeface="BundesSans Office" panose="020B0002030500000203" pitchFamily="34" charset="0"/>
            </a:rPr>
          </a:br>
          <a:r>
            <a:rPr lang="de-DE" dirty="0">
              <a:latin typeface="BundesSans Office" panose="020B0002030500000203" pitchFamily="34" charset="0"/>
            </a:rPr>
            <a:t>an potenzielle Unternehmen und Startups</a:t>
          </a:r>
        </a:p>
      </dgm:t>
    </dgm:pt>
    <dgm:pt modelId="{FDDC1C39-4BC2-42C7-8EB7-52F1011F5C5D}" type="parTrans" cxnId="{FD8D3D65-13D4-4CBC-A7E9-6E57336AB66B}">
      <dgm:prSet/>
      <dgm:spPr/>
      <dgm:t>
        <a:bodyPr/>
        <a:lstStyle/>
        <a:p>
          <a:endParaRPr lang="de-DE"/>
        </a:p>
      </dgm:t>
    </dgm:pt>
    <dgm:pt modelId="{B13E15D6-D57A-48BB-AE00-A1624DE5A0E6}" type="sibTrans" cxnId="{FD8D3D65-13D4-4CBC-A7E9-6E57336AB66B}">
      <dgm:prSet/>
      <dgm:spPr/>
      <dgm:t>
        <a:bodyPr/>
        <a:lstStyle/>
        <a:p>
          <a:endParaRPr lang="de-DE"/>
        </a:p>
      </dgm:t>
    </dgm:pt>
    <dgm:pt modelId="{EE8843F7-63BE-4793-BBCC-437783E2E50F}">
      <dgm:prSet/>
      <dgm:spPr>
        <a:solidFill>
          <a:srgbClr val="009396"/>
        </a:solidFill>
      </dgm:spPr>
      <dgm:t>
        <a:bodyPr/>
        <a:lstStyle/>
        <a:p>
          <a:r>
            <a:rPr lang="de-DE" dirty="0">
              <a:latin typeface="BundesSans Office" panose="020B0002030500000203" pitchFamily="34" charset="0"/>
            </a:rPr>
            <a:t>Konzepte werden durch potenzielle Anbieter eingereicht</a:t>
          </a:r>
        </a:p>
      </dgm:t>
    </dgm:pt>
    <dgm:pt modelId="{30759A97-A716-49D2-9787-092D2462D8D8}" type="parTrans" cxnId="{E408A35C-9DD0-44BB-AB87-8218187BFD9B}">
      <dgm:prSet/>
      <dgm:spPr/>
      <dgm:t>
        <a:bodyPr/>
        <a:lstStyle/>
        <a:p>
          <a:endParaRPr lang="de-DE"/>
        </a:p>
      </dgm:t>
    </dgm:pt>
    <dgm:pt modelId="{BB76DDD3-76DF-41A0-BDC5-8B80C904B1B0}" type="sibTrans" cxnId="{E408A35C-9DD0-44BB-AB87-8218187BFD9B}">
      <dgm:prSet/>
      <dgm:spPr/>
      <dgm:t>
        <a:bodyPr/>
        <a:lstStyle/>
        <a:p>
          <a:endParaRPr lang="de-DE"/>
        </a:p>
      </dgm:t>
    </dgm:pt>
    <dgm:pt modelId="{E82F9B75-1F9A-4368-890E-E7728EC69F4E}">
      <dgm:prSet/>
      <dgm:spPr>
        <a:solidFill>
          <a:srgbClr val="009396"/>
        </a:solidFill>
      </dgm:spPr>
      <dgm:t>
        <a:bodyPr/>
        <a:lstStyle/>
        <a:p>
          <a:r>
            <a:rPr lang="de-DE" dirty="0">
              <a:latin typeface="BundesSans Office" panose="020B0002030500000203" pitchFamily="34" charset="0"/>
            </a:rPr>
            <a:t>Nach Ablauf </a:t>
          </a:r>
          <a:br>
            <a:rPr lang="de-DE" dirty="0">
              <a:latin typeface="BundesSans Office" panose="020B0002030500000203" pitchFamily="34" charset="0"/>
            </a:rPr>
          </a:br>
          <a:r>
            <a:rPr lang="de-DE" dirty="0">
              <a:latin typeface="BundesSans Office" panose="020B0002030500000203" pitchFamily="34" charset="0"/>
            </a:rPr>
            <a:t>der Challenge: Sichtung der Ideen und Konzepte</a:t>
          </a:r>
        </a:p>
      </dgm:t>
    </dgm:pt>
    <dgm:pt modelId="{A94EF868-5F8E-4B90-86BE-2CA37D923DC4}" type="parTrans" cxnId="{C06B507D-067A-43E3-9EAA-42D2C666CDB5}">
      <dgm:prSet/>
      <dgm:spPr/>
      <dgm:t>
        <a:bodyPr/>
        <a:lstStyle/>
        <a:p>
          <a:endParaRPr lang="de-DE"/>
        </a:p>
      </dgm:t>
    </dgm:pt>
    <dgm:pt modelId="{EDD3DE5D-03E3-41A0-8800-59CB7972DD98}" type="sibTrans" cxnId="{C06B507D-067A-43E3-9EAA-42D2C666CDB5}">
      <dgm:prSet/>
      <dgm:spPr/>
      <dgm:t>
        <a:bodyPr/>
        <a:lstStyle/>
        <a:p>
          <a:endParaRPr lang="de-DE"/>
        </a:p>
      </dgm:t>
    </dgm:pt>
    <dgm:pt modelId="{28A634F5-7C56-41DA-A881-366BC46B1336}">
      <dgm:prSet/>
      <dgm:spPr>
        <a:solidFill>
          <a:srgbClr val="009396"/>
        </a:solidFill>
      </dgm:spPr>
      <dgm:t>
        <a:bodyPr/>
        <a:lstStyle/>
        <a:p>
          <a:r>
            <a:rPr lang="de-DE" dirty="0">
              <a:latin typeface="BundesSans Office" panose="020B0002030500000203" pitchFamily="34" charset="0"/>
            </a:rPr>
            <a:t>Bewertung durch Challenge-Geber und ggf. Jury</a:t>
          </a:r>
        </a:p>
      </dgm:t>
    </dgm:pt>
    <dgm:pt modelId="{288605F2-5751-4021-B195-27277F23DCBD}" type="parTrans" cxnId="{C7389C49-0F6B-4694-92D9-360DDB67DDFE}">
      <dgm:prSet/>
      <dgm:spPr/>
      <dgm:t>
        <a:bodyPr/>
        <a:lstStyle/>
        <a:p>
          <a:endParaRPr lang="de-DE"/>
        </a:p>
      </dgm:t>
    </dgm:pt>
    <dgm:pt modelId="{2A57B974-44B3-4315-A4A4-6B0F461FB536}" type="sibTrans" cxnId="{C7389C49-0F6B-4694-92D9-360DDB67DDFE}">
      <dgm:prSet/>
      <dgm:spPr/>
      <dgm:t>
        <a:bodyPr/>
        <a:lstStyle/>
        <a:p>
          <a:endParaRPr lang="de-DE"/>
        </a:p>
      </dgm:t>
    </dgm:pt>
    <dgm:pt modelId="{F5FFF811-AF06-4456-93DB-F25A9066E38B}">
      <dgm:prSet/>
      <dgm:spPr>
        <a:solidFill>
          <a:srgbClr val="009396"/>
        </a:solidFill>
      </dgm:spPr>
      <dgm:t>
        <a:bodyPr/>
        <a:lstStyle/>
        <a:p>
          <a:r>
            <a:rPr lang="de-DE" dirty="0">
              <a:latin typeface="BundesSans Office" panose="020B0002030500000203" pitchFamily="34" charset="0"/>
            </a:rPr>
            <a:t>Prämierung </a:t>
          </a:r>
          <a:br>
            <a:rPr lang="de-DE" dirty="0">
              <a:latin typeface="BundesSans Office" panose="020B0002030500000203" pitchFamily="34" charset="0"/>
            </a:rPr>
          </a:br>
          <a:r>
            <a:rPr lang="de-DE" dirty="0">
              <a:latin typeface="BundesSans Office" panose="020B0002030500000203" pitchFamily="34" charset="0"/>
            </a:rPr>
            <a:t>der besten Lösungen und Veröffentlichung der Lösungen auf dem Marktplatz der Innovation</a:t>
          </a:r>
        </a:p>
      </dgm:t>
    </dgm:pt>
    <dgm:pt modelId="{5AB77DF7-3D02-477A-8A70-2A80777C9F2D}" type="parTrans" cxnId="{A72ED865-2C81-4DD0-BA34-C65A55FF7E65}">
      <dgm:prSet/>
      <dgm:spPr/>
      <dgm:t>
        <a:bodyPr/>
        <a:lstStyle/>
        <a:p>
          <a:endParaRPr lang="de-DE"/>
        </a:p>
      </dgm:t>
    </dgm:pt>
    <dgm:pt modelId="{4202D900-B21D-4CFF-9A69-40CEBD13FF8D}" type="sibTrans" cxnId="{A72ED865-2C81-4DD0-BA34-C65A55FF7E65}">
      <dgm:prSet/>
      <dgm:spPr/>
      <dgm:t>
        <a:bodyPr/>
        <a:lstStyle/>
        <a:p>
          <a:endParaRPr lang="de-DE"/>
        </a:p>
      </dgm:t>
    </dgm:pt>
    <dgm:pt modelId="{91BA7B66-79A6-4493-B166-50BBE8F986A8}">
      <dgm:prSet/>
      <dgm:spPr>
        <a:solidFill>
          <a:srgbClr val="009396"/>
        </a:solidFill>
      </dgm:spPr>
      <dgm:t>
        <a:bodyPr/>
        <a:lstStyle/>
        <a:p>
          <a:r>
            <a:rPr lang="de-DE" dirty="0">
              <a:latin typeface="BundesSans Office" panose="020B0002030500000203" pitchFamily="34" charset="0"/>
            </a:rPr>
            <a:t>Der Challenge-Geber wird durch KOINNO beraten, um eine Ausschreibung </a:t>
          </a:r>
          <a:br>
            <a:rPr lang="de-DE" dirty="0">
              <a:latin typeface="BundesSans Office" panose="020B0002030500000203" pitchFamily="34" charset="0"/>
            </a:rPr>
          </a:br>
          <a:r>
            <a:rPr lang="de-DE" dirty="0">
              <a:latin typeface="BundesSans Office" panose="020B0002030500000203" pitchFamily="34" charset="0"/>
            </a:rPr>
            <a:t>zu starten</a:t>
          </a:r>
        </a:p>
      </dgm:t>
    </dgm:pt>
    <dgm:pt modelId="{ADE8E4CD-E2CB-4AE1-97E4-605F7260999F}" type="parTrans" cxnId="{0EDBEA1D-8F3F-44DC-99F5-D93B8028B9E1}">
      <dgm:prSet/>
      <dgm:spPr/>
      <dgm:t>
        <a:bodyPr/>
        <a:lstStyle/>
        <a:p>
          <a:endParaRPr lang="de-DE"/>
        </a:p>
      </dgm:t>
    </dgm:pt>
    <dgm:pt modelId="{B3D3CB8C-4C90-4166-9D69-D766B19A4DEC}" type="sibTrans" cxnId="{0EDBEA1D-8F3F-44DC-99F5-D93B8028B9E1}">
      <dgm:prSet/>
      <dgm:spPr/>
      <dgm:t>
        <a:bodyPr/>
        <a:lstStyle/>
        <a:p>
          <a:endParaRPr lang="de-DE"/>
        </a:p>
      </dgm:t>
    </dgm:pt>
    <dgm:pt modelId="{88B0590E-E0CB-44FD-A4F5-53188DFDAAD0}" type="pres">
      <dgm:prSet presAssocID="{E43271F3-37ED-44DF-B148-56D2C7A62E74}" presName="CompostProcess" presStyleCnt="0">
        <dgm:presLayoutVars>
          <dgm:dir/>
          <dgm:resizeHandles val="exact"/>
        </dgm:presLayoutVars>
      </dgm:prSet>
      <dgm:spPr/>
    </dgm:pt>
    <dgm:pt modelId="{F70A37AA-8A28-4B50-9432-2FB3ACE0BAC4}" type="pres">
      <dgm:prSet presAssocID="{E43271F3-37ED-44DF-B148-56D2C7A62E74}" presName="arrow" presStyleLbl="bgShp" presStyleIdx="0" presStyleCnt="1" custScaleX="117647" custLinFactNeighborX="0" custLinFactNeighborY="-4775"/>
      <dgm:spPr>
        <a:solidFill>
          <a:srgbClr val="80C2C5"/>
        </a:solidFill>
        <a:effectLst>
          <a:outerShdw blurRad="50800" dist="38100" dir="2700000" algn="tl" rotWithShape="0">
            <a:prstClr val="black">
              <a:alpha val="40000"/>
            </a:prstClr>
          </a:outerShdw>
        </a:effectLst>
      </dgm:spPr>
    </dgm:pt>
    <dgm:pt modelId="{FF2005DC-360C-4A93-A71A-14617F968968}" type="pres">
      <dgm:prSet presAssocID="{E43271F3-37ED-44DF-B148-56D2C7A62E74}" presName="linearProcess" presStyleCnt="0"/>
      <dgm:spPr/>
    </dgm:pt>
    <dgm:pt modelId="{05F7CE6C-5CCB-467F-B38C-898DFB30E08D}" type="pres">
      <dgm:prSet presAssocID="{1AB83FAE-E511-4ABA-9659-0AFBCED48ED4}" presName="textNode" presStyleLbl="node1" presStyleIdx="0" presStyleCnt="7" custLinFactNeighborX="-1247">
        <dgm:presLayoutVars>
          <dgm:bulletEnabled val="1"/>
        </dgm:presLayoutVars>
      </dgm:prSet>
      <dgm:spPr/>
    </dgm:pt>
    <dgm:pt modelId="{50F9EA58-BA74-4AC5-AC99-DA45C5E200F2}" type="pres">
      <dgm:prSet presAssocID="{1B28C4B2-5115-40D4-9D8D-534F6700C2A9}" presName="sibTrans" presStyleCnt="0"/>
      <dgm:spPr/>
    </dgm:pt>
    <dgm:pt modelId="{AA1BC91E-0D54-459B-9A5F-321796DB4355}" type="pres">
      <dgm:prSet presAssocID="{51069116-37C7-423C-9B8F-55D43AB6E6B5}" presName="textNode" presStyleLbl="node1" presStyleIdx="1" presStyleCnt="7">
        <dgm:presLayoutVars>
          <dgm:bulletEnabled val="1"/>
        </dgm:presLayoutVars>
      </dgm:prSet>
      <dgm:spPr/>
    </dgm:pt>
    <dgm:pt modelId="{6F83E953-8114-4055-9FB0-9C43792AC605}" type="pres">
      <dgm:prSet presAssocID="{B13E15D6-D57A-48BB-AE00-A1624DE5A0E6}" presName="sibTrans" presStyleCnt="0"/>
      <dgm:spPr/>
    </dgm:pt>
    <dgm:pt modelId="{5C2A9E1E-41A9-4149-8C70-E477B3705BC1}" type="pres">
      <dgm:prSet presAssocID="{EE8843F7-63BE-4793-BBCC-437783E2E50F}" presName="textNode" presStyleLbl="node1" presStyleIdx="2" presStyleCnt="7">
        <dgm:presLayoutVars>
          <dgm:bulletEnabled val="1"/>
        </dgm:presLayoutVars>
      </dgm:prSet>
      <dgm:spPr/>
    </dgm:pt>
    <dgm:pt modelId="{780AD8BC-24C8-4E2B-A666-EC2FDA94A69D}" type="pres">
      <dgm:prSet presAssocID="{BB76DDD3-76DF-41A0-BDC5-8B80C904B1B0}" presName="sibTrans" presStyleCnt="0"/>
      <dgm:spPr/>
    </dgm:pt>
    <dgm:pt modelId="{71073D7B-FD56-45C6-8CB1-6A1D93B8A864}" type="pres">
      <dgm:prSet presAssocID="{E82F9B75-1F9A-4368-890E-E7728EC69F4E}" presName="textNode" presStyleLbl="node1" presStyleIdx="3" presStyleCnt="7">
        <dgm:presLayoutVars>
          <dgm:bulletEnabled val="1"/>
        </dgm:presLayoutVars>
      </dgm:prSet>
      <dgm:spPr/>
    </dgm:pt>
    <dgm:pt modelId="{A9231C1D-2472-4459-9B7D-91251F738E64}" type="pres">
      <dgm:prSet presAssocID="{EDD3DE5D-03E3-41A0-8800-59CB7972DD98}" presName="sibTrans" presStyleCnt="0"/>
      <dgm:spPr/>
    </dgm:pt>
    <dgm:pt modelId="{A12A2BB5-90FB-4055-8F1A-E0EF40FF5145}" type="pres">
      <dgm:prSet presAssocID="{28A634F5-7C56-41DA-A881-366BC46B1336}" presName="textNode" presStyleLbl="node1" presStyleIdx="4" presStyleCnt="7">
        <dgm:presLayoutVars>
          <dgm:bulletEnabled val="1"/>
        </dgm:presLayoutVars>
      </dgm:prSet>
      <dgm:spPr/>
    </dgm:pt>
    <dgm:pt modelId="{EEB7A631-ADD4-4BDF-A44D-E9958F9B4AD2}" type="pres">
      <dgm:prSet presAssocID="{2A57B974-44B3-4315-A4A4-6B0F461FB536}" presName="sibTrans" presStyleCnt="0"/>
      <dgm:spPr/>
    </dgm:pt>
    <dgm:pt modelId="{9AE72662-09EB-4D38-B60B-848652C3478A}" type="pres">
      <dgm:prSet presAssocID="{F5FFF811-AF06-4456-93DB-F25A9066E38B}" presName="textNode" presStyleLbl="node1" presStyleIdx="5" presStyleCnt="7">
        <dgm:presLayoutVars>
          <dgm:bulletEnabled val="1"/>
        </dgm:presLayoutVars>
      </dgm:prSet>
      <dgm:spPr/>
    </dgm:pt>
    <dgm:pt modelId="{789B2BAE-BB2E-4D5F-8E02-858ED5CF6971}" type="pres">
      <dgm:prSet presAssocID="{4202D900-B21D-4CFF-9A69-40CEBD13FF8D}" presName="sibTrans" presStyleCnt="0"/>
      <dgm:spPr/>
    </dgm:pt>
    <dgm:pt modelId="{9614AD58-8298-47BD-ACF7-1E6CD548DBC3}" type="pres">
      <dgm:prSet presAssocID="{91BA7B66-79A6-4493-B166-50BBE8F986A8}" presName="textNode" presStyleLbl="node1" presStyleIdx="6" presStyleCnt="7">
        <dgm:presLayoutVars>
          <dgm:bulletEnabled val="1"/>
        </dgm:presLayoutVars>
      </dgm:prSet>
      <dgm:spPr/>
    </dgm:pt>
  </dgm:ptLst>
  <dgm:cxnLst>
    <dgm:cxn modelId="{0EDBEA1D-8F3F-44DC-99F5-D93B8028B9E1}" srcId="{E43271F3-37ED-44DF-B148-56D2C7A62E74}" destId="{91BA7B66-79A6-4493-B166-50BBE8F986A8}" srcOrd="6" destOrd="0" parTransId="{ADE8E4CD-E2CB-4AE1-97E4-605F7260999F}" sibTransId="{B3D3CB8C-4C90-4166-9D69-D766B19A4DEC}"/>
    <dgm:cxn modelId="{49268E22-CB0D-4DE9-AAD8-307A129AC45B}" type="presOf" srcId="{28A634F5-7C56-41DA-A881-366BC46B1336}" destId="{A12A2BB5-90FB-4055-8F1A-E0EF40FF5145}" srcOrd="0" destOrd="0" presId="urn:microsoft.com/office/officeart/2005/8/layout/hProcess9"/>
    <dgm:cxn modelId="{4853ED29-3A7F-4BF9-B20A-67BC764C8EBE}" type="presOf" srcId="{F5FFF811-AF06-4456-93DB-F25A9066E38B}" destId="{9AE72662-09EB-4D38-B60B-848652C3478A}" srcOrd="0" destOrd="0" presId="urn:microsoft.com/office/officeart/2005/8/layout/hProcess9"/>
    <dgm:cxn modelId="{EA928536-34DD-40AD-925B-3E8CEAFDCF10}" type="presOf" srcId="{51069116-37C7-423C-9B8F-55D43AB6E6B5}" destId="{AA1BC91E-0D54-459B-9A5F-321796DB4355}" srcOrd="0" destOrd="0" presId="urn:microsoft.com/office/officeart/2005/8/layout/hProcess9"/>
    <dgm:cxn modelId="{E408A35C-9DD0-44BB-AB87-8218187BFD9B}" srcId="{E43271F3-37ED-44DF-B148-56D2C7A62E74}" destId="{EE8843F7-63BE-4793-BBCC-437783E2E50F}" srcOrd="2" destOrd="0" parTransId="{30759A97-A716-49D2-9787-092D2462D8D8}" sibTransId="{BB76DDD3-76DF-41A0-BDC5-8B80C904B1B0}"/>
    <dgm:cxn modelId="{FD8D3D65-13D4-4CBC-A7E9-6E57336AB66B}" srcId="{E43271F3-37ED-44DF-B148-56D2C7A62E74}" destId="{51069116-37C7-423C-9B8F-55D43AB6E6B5}" srcOrd="1" destOrd="0" parTransId="{FDDC1C39-4BC2-42C7-8EB7-52F1011F5C5D}" sibTransId="{B13E15D6-D57A-48BB-AE00-A1624DE5A0E6}"/>
    <dgm:cxn modelId="{A72ED865-2C81-4DD0-BA34-C65A55FF7E65}" srcId="{E43271F3-37ED-44DF-B148-56D2C7A62E74}" destId="{F5FFF811-AF06-4456-93DB-F25A9066E38B}" srcOrd="5" destOrd="0" parTransId="{5AB77DF7-3D02-477A-8A70-2A80777C9F2D}" sibTransId="{4202D900-B21D-4CFF-9A69-40CEBD13FF8D}"/>
    <dgm:cxn modelId="{C7389C49-0F6B-4694-92D9-360DDB67DDFE}" srcId="{E43271F3-37ED-44DF-B148-56D2C7A62E74}" destId="{28A634F5-7C56-41DA-A881-366BC46B1336}" srcOrd="4" destOrd="0" parTransId="{288605F2-5751-4021-B195-27277F23DCBD}" sibTransId="{2A57B974-44B3-4315-A4A4-6B0F461FB536}"/>
    <dgm:cxn modelId="{C06B507D-067A-43E3-9EAA-42D2C666CDB5}" srcId="{E43271F3-37ED-44DF-B148-56D2C7A62E74}" destId="{E82F9B75-1F9A-4368-890E-E7728EC69F4E}" srcOrd="3" destOrd="0" parTransId="{A94EF868-5F8E-4B90-86BE-2CA37D923DC4}" sibTransId="{EDD3DE5D-03E3-41A0-8800-59CB7972DD98}"/>
    <dgm:cxn modelId="{F221A7A7-658E-4502-942A-217B39F4AA31}" type="presOf" srcId="{E43271F3-37ED-44DF-B148-56D2C7A62E74}" destId="{88B0590E-E0CB-44FD-A4F5-53188DFDAAD0}" srcOrd="0" destOrd="0" presId="urn:microsoft.com/office/officeart/2005/8/layout/hProcess9"/>
    <dgm:cxn modelId="{6E1CE0AD-AC84-4A34-BDA9-410EC3321E5D}" type="presOf" srcId="{E82F9B75-1F9A-4368-890E-E7728EC69F4E}" destId="{71073D7B-FD56-45C6-8CB1-6A1D93B8A864}" srcOrd="0" destOrd="0" presId="urn:microsoft.com/office/officeart/2005/8/layout/hProcess9"/>
    <dgm:cxn modelId="{5467F9B4-E458-44A9-B433-502909AB37CE}" type="presOf" srcId="{91BA7B66-79A6-4493-B166-50BBE8F986A8}" destId="{9614AD58-8298-47BD-ACF7-1E6CD548DBC3}" srcOrd="0" destOrd="0" presId="urn:microsoft.com/office/officeart/2005/8/layout/hProcess9"/>
    <dgm:cxn modelId="{7F7D69C9-F9C7-4614-BDE9-795325C34EB1}" type="presOf" srcId="{1AB83FAE-E511-4ABA-9659-0AFBCED48ED4}" destId="{05F7CE6C-5CCB-467F-B38C-898DFB30E08D}" srcOrd="0" destOrd="0" presId="urn:microsoft.com/office/officeart/2005/8/layout/hProcess9"/>
    <dgm:cxn modelId="{5AA639CA-EFCE-43EC-890A-315E4AA29BCB}" type="presOf" srcId="{EE8843F7-63BE-4793-BBCC-437783E2E50F}" destId="{5C2A9E1E-41A9-4149-8C70-E477B3705BC1}" srcOrd="0" destOrd="0" presId="urn:microsoft.com/office/officeart/2005/8/layout/hProcess9"/>
    <dgm:cxn modelId="{74AEACCF-2E02-4BDB-9E0A-5016B5A33A7A}" srcId="{E43271F3-37ED-44DF-B148-56D2C7A62E74}" destId="{1AB83FAE-E511-4ABA-9659-0AFBCED48ED4}" srcOrd="0" destOrd="0" parTransId="{FFCAF648-C6C5-4A2B-9F8E-F1C90FB5EF0D}" sibTransId="{1B28C4B2-5115-40D4-9D8D-534F6700C2A9}"/>
    <dgm:cxn modelId="{146DBC4D-B6C8-4BB7-84E9-6FF3F5F4F34B}" type="presParOf" srcId="{88B0590E-E0CB-44FD-A4F5-53188DFDAAD0}" destId="{F70A37AA-8A28-4B50-9432-2FB3ACE0BAC4}" srcOrd="0" destOrd="0" presId="urn:microsoft.com/office/officeart/2005/8/layout/hProcess9"/>
    <dgm:cxn modelId="{29D5019B-D882-41DC-9B2B-C7661FC069AB}" type="presParOf" srcId="{88B0590E-E0CB-44FD-A4F5-53188DFDAAD0}" destId="{FF2005DC-360C-4A93-A71A-14617F968968}" srcOrd="1" destOrd="0" presId="urn:microsoft.com/office/officeart/2005/8/layout/hProcess9"/>
    <dgm:cxn modelId="{DBD33704-CB53-47B6-8380-7B8B14C6F051}" type="presParOf" srcId="{FF2005DC-360C-4A93-A71A-14617F968968}" destId="{05F7CE6C-5CCB-467F-B38C-898DFB30E08D}" srcOrd="0" destOrd="0" presId="urn:microsoft.com/office/officeart/2005/8/layout/hProcess9"/>
    <dgm:cxn modelId="{6298F0F5-D738-4410-9FDC-FCD1E7043918}" type="presParOf" srcId="{FF2005DC-360C-4A93-A71A-14617F968968}" destId="{50F9EA58-BA74-4AC5-AC99-DA45C5E200F2}" srcOrd="1" destOrd="0" presId="urn:microsoft.com/office/officeart/2005/8/layout/hProcess9"/>
    <dgm:cxn modelId="{A02977A1-010C-4911-90A8-A70A5287765D}" type="presParOf" srcId="{FF2005DC-360C-4A93-A71A-14617F968968}" destId="{AA1BC91E-0D54-459B-9A5F-321796DB4355}" srcOrd="2" destOrd="0" presId="urn:microsoft.com/office/officeart/2005/8/layout/hProcess9"/>
    <dgm:cxn modelId="{3109ED6D-C0D3-4675-9E32-E702D8DFBA95}" type="presParOf" srcId="{FF2005DC-360C-4A93-A71A-14617F968968}" destId="{6F83E953-8114-4055-9FB0-9C43792AC605}" srcOrd="3" destOrd="0" presId="urn:microsoft.com/office/officeart/2005/8/layout/hProcess9"/>
    <dgm:cxn modelId="{5954B4EF-28CD-48DC-BE19-1D896B330AF8}" type="presParOf" srcId="{FF2005DC-360C-4A93-A71A-14617F968968}" destId="{5C2A9E1E-41A9-4149-8C70-E477B3705BC1}" srcOrd="4" destOrd="0" presId="urn:microsoft.com/office/officeart/2005/8/layout/hProcess9"/>
    <dgm:cxn modelId="{BC00EF7A-D974-4D32-87AE-7E7EDE8E88EB}" type="presParOf" srcId="{FF2005DC-360C-4A93-A71A-14617F968968}" destId="{780AD8BC-24C8-4E2B-A666-EC2FDA94A69D}" srcOrd="5" destOrd="0" presId="urn:microsoft.com/office/officeart/2005/8/layout/hProcess9"/>
    <dgm:cxn modelId="{B8845FF1-C849-4503-82B7-EFB7B8262217}" type="presParOf" srcId="{FF2005DC-360C-4A93-A71A-14617F968968}" destId="{71073D7B-FD56-45C6-8CB1-6A1D93B8A864}" srcOrd="6" destOrd="0" presId="urn:microsoft.com/office/officeart/2005/8/layout/hProcess9"/>
    <dgm:cxn modelId="{93D5251F-FED0-4007-B447-F0B6BA856EED}" type="presParOf" srcId="{FF2005DC-360C-4A93-A71A-14617F968968}" destId="{A9231C1D-2472-4459-9B7D-91251F738E64}" srcOrd="7" destOrd="0" presId="urn:microsoft.com/office/officeart/2005/8/layout/hProcess9"/>
    <dgm:cxn modelId="{FF250C6E-66D6-4F21-8279-9CC97E754707}" type="presParOf" srcId="{FF2005DC-360C-4A93-A71A-14617F968968}" destId="{A12A2BB5-90FB-4055-8F1A-E0EF40FF5145}" srcOrd="8" destOrd="0" presId="urn:microsoft.com/office/officeart/2005/8/layout/hProcess9"/>
    <dgm:cxn modelId="{23D22C09-3AED-40C6-9F2E-B567714771BA}" type="presParOf" srcId="{FF2005DC-360C-4A93-A71A-14617F968968}" destId="{EEB7A631-ADD4-4BDF-A44D-E9958F9B4AD2}" srcOrd="9" destOrd="0" presId="urn:microsoft.com/office/officeart/2005/8/layout/hProcess9"/>
    <dgm:cxn modelId="{6A989759-CE99-43F4-9DF5-0C8CE4C4EFCE}" type="presParOf" srcId="{FF2005DC-360C-4A93-A71A-14617F968968}" destId="{9AE72662-09EB-4D38-B60B-848652C3478A}" srcOrd="10" destOrd="0" presId="urn:microsoft.com/office/officeart/2005/8/layout/hProcess9"/>
    <dgm:cxn modelId="{F134548E-4526-4802-A5DC-62DA41CA34AA}" type="presParOf" srcId="{FF2005DC-360C-4A93-A71A-14617F968968}" destId="{789B2BAE-BB2E-4D5F-8E02-858ED5CF6971}" srcOrd="11" destOrd="0" presId="urn:microsoft.com/office/officeart/2005/8/layout/hProcess9"/>
    <dgm:cxn modelId="{9A61998C-064A-4DDB-A274-1FAA665F4E6B}" type="presParOf" srcId="{FF2005DC-360C-4A93-A71A-14617F968968}" destId="{9614AD58-8298-47BD-ACF7-1E6CD548DBC3}" srcOrd="12" destOrd="0" presId="urn:microsoft.com/office/officeart/2005/8/layout/hProcess9"/>
  </dgm:cxnLst>
  <dgm:bg>
    <a:noFill/>
    <a:effectLst>
      <a:outerShdw blurRad="50800" dist="152400" dir="2520000" sx="6000" sy="6000" algn="ctr" rotWithShape="0">
        <a:srgbClr val="000000">
          <a:alpha val="43137"/>
        </a:srgbClr>
      </a:outerShdw>
    </a:effect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55EDDB7-E5E1-4750-8CBF-158AC5B0FDC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9568E7C-038B-4FEA-B137-78FE8BEB48F9}">
      <dgm:prSet custT="1"/>
      <dgm:spPr/>
      <dgm:t>
        <a:bodyPr/>
        <a:lstStyle/>
        <a:p>
          <a:r>
            <a:rPr lang="de-DE" sz="1600" b="1" dirty="0">
              <a:latin typeface="BundesSerif Office" panose="02050002050300000203" pitchFamily="18" charset="0"/>
            </a:rPr>
            <a:t>Insgesamt</a:t>
          </a:r>
          <a:r>
            <a:rPr lang="de-DE" sz="1600" dirty="0">
              <a:latin typeface="BundesSerif Office" panose="02050002050300000203" pitchFamily="18" charset="0"/>
            </a:rPr>
            <a:t> </a:t>
          </a:r>
          <a:r>
            <a:rPr lang="de-DE" sz="1600" b="1" dirty="0">
              <a:latin typeface="BundesSerif Office" panose="02050002050300000203" pitchFamily="18" charset="0"/>
            </a:rPr>
            <a:t>17 Challenges </a:t>
          </a:r>
        </a:p>
        <a:p>
          <a:r>
            <a:rPr lang="de-DE" sz="1600" dirty="0">
              <a:latin typeface="BundesSerif Office" panose="02050002050300000203" pitchFamily="18" charset="0"/>
            </a:rPr>
            <a:t>(+3 in der Pipeline)</a:t>
          </a:r>
          <a:endParaRPr lang="en-US" sz="1600" dirty="0">
            <a:latin typeface="BundesSerif Office" panose="02050002050300000203" pitchFamily="18" charset="0"/>
          </a:endParaRPr>
        </a:p>
      </dgm:t>
    </dgm:pt>
    <dgm:pt modelId="{B8ADE860-5B92-4779-B677-2998C6147B0F}" type="parTrans" cxnId="{AECC7FDF-4D9A-4690-8B6D-897C993E15FF}">
      <dgm:prSet/>
      <dgm:spPr/>
      <dgm:t>
        <a:bodyPr/>
        <a:lstStyle/>
        <a:p>
          <a:endParaRPr lang="en-US"/>
        </a:p>
      </dgm:t>
    </dgm:pt>
    <dgm:pt modelId="{5CEADBE1-2982-4554-89A2-6568D7502135}" type="sibTrans" cxnId="{AECC7FDF-4D9A-4690-8B6D-897C993E15FF}">
      <dgm:prSet/>
      <dgm:spPr/>
      <dgm:t>
        <a:bodyPr/>
        <a:lstStyle/>
        <a:p>
          <a:endParaRPr lang="en-US"/>
        </a:p>
      </dgm:t>
    </dgm:pt>
    <dgm:pt modelId="{AACE531C-1DA4-48C6-A67B-3E0D2A28D665}">
      <dgm:prSet custT="1"/>
      <dgm:spPr/>
      <dgm:t>
        <a:bodyPr/>
        <a:lstStyle/>
        <a:p>
          <a:r>
            <a:rPr lang="de-DE" sz="1600" b="1" dirty="0">
              <a:latin typeface="BundesSerif Office" panose="02050002050300000203" pitchFamily="18" charset="0"/>
            </a:rPr>
            <a:t>Insgesamt</a:t>
          </a:r>
          <a:r>
            <a:rPr lang="de-DE" sz="1600" dirty="0">
              <a:latin typeface="BundesSerif Office" panose="02050002050300000203" pitchFamily="18" charset="0"/>
            </a:rPr>
            <a:t> </a:t>
          </a:r>
          <a:r>
            <a:rPr lang="de-DE" sz="1600" b="1" dirty="0">
              <a:latin typeface="BundesSerif Office" panose="02050002050300000203" pitchFamily="18" charset="0"/>
            </a:rPr>
            <a:t>50 Lösungs-einreichungen </a:t>
          </a:r>
        </a:p>
        <a:p>
          <a:r>
            <a:rPr lang="de-DE" sz="1600" dirty="0">
              <a:latin typeface="BundesSerif Office" panose="02050002050300000203" pitchFamily="18" charset="0"/>
            </a:rPr>
            <a:t>(+ 6 noch nicht veröffentlicht)</a:t>
          </a:r>
          <a:endParaRPr lang="en-US" sz="1600" dirty="0">
            <a:latin typeface="BundesSerif Office" panose="02050002050300000203" pitchFamily="18" charset="0"/>
          </a:endParaRPr>
        </a:p>
      </dgm:t>
    </dgm:pt>
    <dgm:pt modelId="{305C58B7-0A5D-4BF0-968F-0AEEE3B7B0BC}" type="parTrans" cxnId="{E4B744E6-EE9B-4971-824B-67E4445E202B}">
      <dgm:prSet/>
      <dgm:spPr/>
      <dgm:t>
        <a:bodyPr/>
        <a:lstStyle/>
        <a:p>
          <a:endParaRPr lang="en-US"/>
        </a:p>
      </dgm:t>
    </dgm:pt>
    <dgm:pt modelId="{06D7DA45-A38B-4EFB-8D01-5738997A4C97}" type="sibTrans" cxnId="{E4B744E6-EE9B-4971-824B-67E4445E202B}">
      <dgm:prSet/>
      <dgm:spPr/>
      <dgm:t>
        <a:bodyPr/>
        <a:lstStyle/>
        <a:p>
          <a:endParaRPr lang="en-US"/>
        </a:p>
      </dgm:t>
    </dgm:pt>
    <dgm:pt modelId="{B1FDDE67-E0AF-484D-ACA2-5301720B7E3B}">
      <dgm:prSet custT="1"/>
      <dgm:spPr/>
      <dgm:t>
        <a:bodyPr/>
        <a:lstStyle/>
        <a:p>
          <a:r>
            <a:rPr lang="de-DE" sz="1600" b="1" dirty="0">
              <a:latin typeface="BundesSerif Office" panose="02050002050300000203" pitchFamily="18" charset="0"/>
            </a:rPr>
            <a:t>Bisher 1 Challenge ohne Lösungs-einreichung </a:t>
          </a:r>
          <a:endParaRPr lang="en-US" sz="1600" b="1" dirty="0">
            <a:latin typeface="BundesSerif Office" panose="02050002050300000203" pitchFamily="18" charset="0"/>
          </a:endParaRPr>
        </a:p>
      </dgm:t>
    </dgm:pt>
    <dgm:pt modelId="{7FB876CA-4EB1-47E8-828E-690F4CA5B54C}" type="parTrans" cxnId="{A74A0486-725A-48DB-A325-1D81C85F2C5B}">
      <dgm:prSet/>
      <dgm:spPr/>
      <dgm:t>
        <a:bodyPr/>
        <a:lstStyle/>
        <a:p>
          <a:endParaRPr lang="en-US"/>
        </a:p>
      </dgm:t>
    </dgm:pt>
    <dgm:pt modelId="{E5B2E400-0A74-45B0-81CC-0FD55238382E}" type="sibTrans" cxnId="{A74A0486-725A-48DB-A325-1D81C85F2C5B}">
      <dgm:prSet/>
      <dgm:spPr/>
      <dgm:t>
        <a:bodyPr/>
        <a:lstStyle/>
        <a:p>
          <a:endParaRPr lang="en-US"/>
        </a:p>
      </dgm:t>
    </dgm:pt>
    <dgm:pt modelId="{C7FA0EC3-00B1-46AF-8F7E-71ADDF92DAD1}">
      <dgm:prSet custT="1"/>
      <dgm:spPr/>
      <dgm:t>
        <a:bodyPr/>
        <a:lstStyle/>
        <a:p>
          <a:r>
            <a:rPr lang="de-DE" sz="1600" b="1" dirty="0">
              <a:latin typeface="BundesSerif Office" panose="02050002050300000203" pitchFamily="18" charset="0"/>
            </a:rPr>
            <a:t>16 Häuser insgesamt </a:t>
          </a:r>
        </a:p>
        <a:p>
          <a:r>
            <a:rPr lang="de-DE" sz="1600" dirty="0">
              <a:latin typeface="BundesSerif Office" panose="02050002050300000203" pitchFamily="18" charset="0"/>
            </a:rPr>
            <a:t>(+ 1 in der Pipeline)</a:t>
          </a:r>
          <a:endParaRPr lang="en-US" sz="1600" dirty="0">
            <a:latin typeface="BundesSerif Office" panose="02050002050300000203" pitchFamily="18" charset="0"/>
          </a:endParaRPr>
        </a:p>
      </dgm:t>
    </dgm:pt>
    <dgm:pt modelId="{83D7C9D7-3852-41AC-9031-12EFE6DF2F18}" type="parTrans" cxnId="{7FD9A6AC-E5DA-489B-BB81-883487072D85}">
      <dgm:prSet/>
      <dgm:spPr/>
      <dgm:t>
        <a:bodyPr/>
        <a:lstStyle/>
        <a:p>
          <a:endParaRPr lang="en-US"/>
        </a:p>
      </dgm:t>
    </dgm:pt>
    <dgm:pt modelId="{39B60D66-3CDE-4B3B-9DC8-A9D8F1A66776}" type="sibTrans" cxnId="{7FD9A6AC-E5DA-489B-BB81-883487072D85}">
      <dgm:prSet/>
      <dgm:spPr/>
      <dgm:t>
        <a:bodyPr/>
        <a:lstStyle/>
        <a:p>
          <a:endParaRPr lang="en-US"/>
        </a:p>
      </dgm:t>
    </dgm:pt>
    <dgm:pt modelId="{6D2F9A64-5C64-40D6-B803-4D0F88A14AE6}" type="pres">
      <dgm:prSet presAssocID="{355EDDB7-E5E1-4750-8CBF-158AC5B0FDCA}" presName="matrix" presStyleCnt="0">
        <dgm:presLayoutVars>
          <dgm:chMax val="1"/>
          <dgm:dir/>
          <dgm:resizeHandles val="exact"/>
        </dgm:presLayoutVars>
      </dgm:prSet>
      <dgm:spPr/>
    </dgm:pt>
    <dgm:pt modelId="{AB1A2877-083B-4958-9EF3-D7F96D86D101}" type="pres">
      <dgm:prSet presAssocID="{355EDDB7-E5E1-4750-8CBF-158AC5B0FDCA}" presName="diamond" presStyleLbl="bgShp" presStyleIdx="0" presStyleCnt="1"/>
      <dgm:spPr/>
    </dgm:pt>
    <dgm:pt modelId="{03E22217-FDDA-4958-A4D6-1991ABEE2B82}" type="pres">
      <dgm:prSet presAssocID="{355EDDB7-E5E1-4750-8CBF-158AC5B0FDCA}" presName="quad1" presStyleLbl="node1" presStyleIdx="0" presStyleCnt="4" custLinFactNeighborX="1371">
        <dgm:presLayoutVars>
          <dgm:chMax val="0"/>
          <dgm:chPref val="0"/>
          <dgm:bulletEnabled val="1"/>
        </dgm:presLayoutVars>
      </dgm:prSet>
      <dgm:spPr/>
    </dgm:pt>
    <dgm:pt modelId="{62FC59A2-C6F1-4D65-8BA9-4DD6E9F7FC28}" type="pres">
      <dgm:prSet presAssocID="{355EDDB7-E5E1-4750-8CBF-158AC5B0FDCA}" presName="quad2" presStyleLbl="node1" presStyleIdx="1" presStyleCnt="4" custLinFactNeighborX="1371">
        <dgm:presLayoutVars>
          <dgm:chMax val="0"/>
          <dgm:chPref val="0"/>
          <dgm:bulletEnabled val="1"/>
        </dgm:presLayoutVars>
      </dgm:prSet>
      <dgm:spPr/>
    </dgm:pt>
    <dgm:pt modelId="{08737D8C-096C-4FA9-8630-8119CF260E88}" type="pres">
      <dgm:prSet presAssocID="{355EDDB7-E5E1-4750-8CBF-158AC5B0FDCA}" presName="quad3" presStyleLbl="node1" presStyleIdx="2" presStyleCnt="4" custLinFactNeighborX="1371">
        <dgm:presLayoutVars>
          <dgm:chMax val="0"/>
          <dgm:chPref val="0"/>
          <dgm:bulletEnabled val="1"/>
        </dgm:presLayoutVars>
      </dgm:prSet>
      <dgm:spPr/>
    </dgm:pt>
    <dgm:pt modelId="{62826829-D8EF-4CD3-8688-96BCBA991F1D}" type="pres">
      <dgm:prSet presAssocID="{355EDDB7-E5E1-4750-8CBF-158AC5B0FDCA}" presName="quad4" presStyleLbl="node1" presStyleIdx="3" presStyleCnt="4" custLinFactNeighborX="1371">
        <dgm:presLayoutVars>
          <dgm:chMax val="0"/>
          <dgm:chPref val="0"/>
          <dgm:bulletEnabled val="1"/>
        </dgm:presLayoutVars>
      </dgm:prSet>
      <dgm:spPr/>
    </dgm:pt>
  </dgm:ptLst>
  <dgm:cxnLst>
    <dgm:cxn modelId="{D3E1C42A-AD30-4EC4-AD9B-04C92F9534CD}" type="presOf" srcId="{C7FA0EC3-00B1-46AF-8F7E-71ADDF92DAD1}" destId="{62826829-D8EF-4CD3-8688-96BCBA991F1D}" srcOrd="0" destOrd="0" presId="urn:microsoft.com/office/officeart/2005/8/layout/matrix3"/>
    <dgm:cxn modelId="{E146F82C-D38A-4F71-8E51-0356CB87D73F}" type="presOf" srcId="{355EDDB7-E5E1-4750-8CBF-158AC5B0FDCA}" destId="{6D2F9A64-5C64-40D6-B803-4D0F88A14AE6}" srcOrd="0" destOrd="0" presId="urn:microsoft.com/office/officeart/2005/8/layout/matrix3"/>
    <dgm:cxn modelId="{A74A0486-725A-48DB-A325-1D81C85F2C5B}" srcId="{355EDDB7-E5E1-4750-8CBF-158AC5B0FDCA}" destId="{B1FDDE67-E0AF-484D-ACA2-5301720B7E3B}" srcOrd="2" destOrd="0" parTransId="{7FB876CA-4EB1-47E8-828E-690F4CA5B54C}" sibTransId="{E5B2E400-0A74-45B0-81CC-0FD55238382E}"/>
    <dgm:cxn modelId="{0B14D890-83C6-49A5-B4EA-F48AA0D1CD13}" type="presOf" srcId="{AACE531C-1DA4-48C6-A67B-3E0D2A28D665}" destId="{62FC59A2-C6F1-4D65-8BA9-4DD6E9F7FC28}" srcOrd="0" destOrd="0" presId="urn:microsoft.com/office/officeart/2005/8/layout/matrix3"/>
    <dgm:cxn modelId="{7FD9A6AC-E5DA-489B-BB81-883487072D85}" srcId="{355EDDB7-E5E1-4750-8CBF-158AC5B0FDCA}" destId="{C7FA0EC3-00B1-46AF-8F7E-71ADDF92DAD1}" srcOrd="3" destOrd="0" parTransId="{83D7C9D7-3852-41AC-9031-12EFE6DF2F18}" sibTransId="{39B60D66-3CDE-4B3B-9DC8-A9D8F1A66776}"/>
    <dgm:cxn modelId="{0E50A8B8-E718-4495-A91A-22C6DE307EBA}" type="presOf" srcId="{B1FDDE67-E0AF-484D-ACA2-5301720B7E3B}" destId="{08737D8C-096C-4FA9-8630-8119CF260E88}" srcOrd="0" destOrd="0" presId="urn:microsoft.com/office/officeart/2005/8/layout/matrix3"/>
    <dgm:cxn modelId="{AECC7FDF-4D9A-4690-8B6D-897C993E15FF}" srcId="{355EDDB7-E5E1-4750-8CBF-158AC5B0FDCA}" destId="{09568E7C-038B-4FEA-B137-78FE8BEB48F9}" srcOrd="0" destOrd="0" parTransId="{B8ADE860-5B92-4779-B677-2998C6147B0F}" sibTransId="{5CEADBE1-2982-4554-89A2-6568D7502135}"/>
    <dgm:cxn modelId="{E4B744E6-EE9B-4971-824B-67E4445E202B}" srcId="{355EDDB7-E5E1-4750-8CBF-158AC5B0FDCA}" destId="{AACE531C-1DA4-48C6-A67B-3E0D2A28D665}" srcOrd="1" destOrd="0" parTransId="{305C58B7-0A5D-4BF0-968F-0AEEE3B7B0BC}" sibTransId="{06D7DA45-A38B-4EFB-8D01-5738997A4C97}"/>
    <dgm:cxn modelId="{AE9E20E9-3BDE-4DCA-9379-37E4350C0B42}" type="presOf" srcId="{09568E7C-038B-4FEA-B137-78FE8BEB48F9}" destId="{03E22217-FDDA-4958-A4D6-1991ABEE2B82}" srcOrd="0" destOrd="0" presId="urn:microsoft.com/office/officeart/2005/8/layout/matrix3"/>
    <dgm:cxn modelId="{85547F7E-B189-4F59-9230-F5358196C91A}" type="presParOf" srcId="{6D2F9A64-5C64-40D6-B803-4D0F88A14AE6}" destId="{AB1A2877-083B-4958-9EF3-D7F96D86D101}" srcOrd="0" destOrd="0" presId="urn:microsoft.com/office/officeart/2005/8/layout/matrix3"/>
    <dgm:cxn modelId="{3AA043AC-3A6F-4867-8EB7-B806689211B5}" type="presParOf" srcId="{6D2F9A64-5C64-40D6-B803-4D0F88A14AE6}" destId="{03E22217-FDDA-4958-A4D6-1991ABEE2B82}" srcOrd="1" destOrd="0" presId="urn:microsoft.com/office/officeart/2005/8/layout/matrix3"/>
    <dgm:cxn modelId="{0ADB7B32-87C5-4535-A323-24A7C34539FB}" type="presParOf" srcId="{6D2F9A64-5C64-40D6-B803-4D0F88A14AE6}" destId="{62FC59A2-C6F1-4D65-8BA9-4DD6E9F7FC28}" srcOrd="2" destOrd="0" presId="urn:microsoft.com/office/officeart/2005/8/layout/matrix3"/>
    <dgm:cxn modelId="{79010602-A20E-4C26-BD22-38D67A49B108}" type="presParOf" srcId="{6D2F9A64-5C64-40D6-B803-4D0F88A14AE6}" destId="{08737D8C-096C-4FA9-8630-8119CF260E88}" srcOrd="3" destOrd="0" presId="urn:microsoft.com/office/officeart/2005/8/layout/matrix3"/>
    <dgm:cxn modelId="{A59D3CE9-0147-4B0B-880C-5865B914A41D}" type="presParOf" srcId="{6D2F9A64-5C64-40D6-B803-4D0F88A14AE6}" destId="{62826829-D8EF-4CD3-8688-96BCBA991F1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26E6B-A26B-428B-ABEA-26D8E073267E}">
      <dsp:nvSpPr>
        <dsp:cNvPr id="0" name=""/>
        <dsp:cNvSpPr/>
      </dsp:nvSpPr>
      <dsp:spPr>
        <a:xfrm rot="5400000">
          <a:off x="3257544" y="352647"/>
          <a:ext cx="2139461" cy="1861331"/>
        </a:xfrm>
        <a:prstGeom prst="hexagon">
          <a:avLst>
            <a:gd name="adj" fmla="val 25000"/>
            <a:gd name="vf" fmla="val 115470"/>
          </a:avLst>
        </a:prstGeom>
        <a:solidFill>
          <a:srgbClr val="009396">
            <a:alpha val="85000"/>
          </a:srgb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BundesSans Office" panose="020B0002030500000203" pitchFamily="34" charset="0"/>
            </a:rPr>
            <a:t>Mehr innovative Lösungen im öffentlichen Sektor benötigt</a:t>
          </a:r>
        </a:p>
      </dsp:txBody>
      <dsp:txXfrm rot="-5400000">
        <a:off x="3686666" y="546981"/>
        <a:ext cx="1281217" cy="1472663"/>
      </dsp:txXfrm>
    </dsp:sp>
    <dsp:sp modelId="{8309D646-837C-4751-8363-68F801C3489C}">
      <dsp:nvSpPr>
        <dsp:cNvPr id="0" name=""/>
        <dsp:cNvSpPr/>
      </dsp:nvSpPr>
      <dsp:spPr>
        <a:xfrm>
          <a:off x="5314422" y="641474"/>
          <a:ext cx="2387639" cy="1283677"/>
        </a:xfrm>
        <a:prstGeom prst="rect">
          <a:avLst/>
        </a:prstGeom>
        <a:noFill/>
        <a:ln>
          <a:noFill/>
        </a:ln>
        <a:effectLst/>
      </dsp:spPr>
      <dsp:style>
        <a:lnRef idx="0">
          <a:scrgbClr r="0" g="0" b="0"/>
        </a:lnRef>
        <a:fillRef idx="0">
          <a:scrgbClr r="0" g="0" b="0"/>
        </a:fillRef>
        <a:effectRef idx="0">
          <a:scrgbClr r="0" g="0" b="0"/>
        </a:effectRef>
        <a:fontRef idx="minor"/>
      </dsp:style>
    </dsp:sp>
    <dsp:sp modelId="{0020AB9B-C15A-4B6A-B61D-4FAB1AA438DB}">
      <dsp:nvSpPr>
        <dsp:cNvPr id="0" name=""/>
        <dsp:cNvSpPr/>
      </dsp:nvSpPr>
      <dsp:spPr>
        <a:xfrm rot="5400000">
          <a:off x="1247306" y="352647"/>
          <a:ext cx="2139461" cy="1861331"/>
        </a:xfrm>
        <a:prstGeom prst="hexagon">
          <a:avLst>
            <a:gd name="adj" fmla="val 25000"/>
            <a:gd name="vf" fmla="val 115470"/>
          </a:avLst>
        </a:prstGeom>
        <a:solidFill>
          <a:srgbClr val="009396"/>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bg1"/>
              </a:solidFill>
              <a:latin typeface="BundesSans Office" panose="020B0002030500000203" pitchFamily="34" charset="0"/>
            </a:rPr>
            <a:t>Leistungen können immer schwieriger konkret beschrieben werden</a:t>
          </a:r>
        </a:p>
      </dsp:txBody>
      <dsp:txXfrm rot="-5400000">
        <a:off x="1676428" y="546981"/>
        <a:ext cx="1281217" cy="1472663"/>
      </dsp:txXfrm>
    </dsp:sp>
    <dsp:sp modelId="{A96E7793-246C-4D8E-8F87-B7FCA75BCF44}">
      <dsp:nvSpPr>
        <dsp:cNvPr id="0" name=""/>
        <dsp:cNvSpPr/>
      </dsp:nvSpPr>
      <dsp:spPr>
        <a:xfrm rot="5400000">
          <a:off x="2248574" y="2168622"/>
          <a:ext cx="2139461" cy="1861331"/>
        </a:xfrm>
        <a:prstGeom prst="hexagon">
          <a:avLst>
            <a:gd name="adj" fmla="val 25000"/>
            <a:gd name="vf" fmla="val 115470"/>
          </a:avLst>
        </a:prstGeom>
        <a:solidFill>
          <a:srgbClr val="009396">
            <a:alpha val="75000"/>
          </a:srgb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BundesSans Office" panose="020B0002030500000203" pitchFamily="34" charset="0"/>
            </a:rPr>
            <a:t>Beschaffungs-</a:t>
          </a:r>
          <a:br>
            <a:rPr lang="de-DE" sz="1400" kern="1200" dirty="0">
              <a:latin typeface="BundesSans Office" panose="020B0002030500000203" pitchFamily="34" charset="0"/>
            </a:rPr>
          </a:br>
          <a:r>
            <a:rPr lang="de-DE" sz="1400" kern="1200" dirty="0" err="1">
              <a:latin typeface="BundesSans Office" panose="020B0002030500000203" pitchFamily="34" charset="0"/>
            </a:rPr>
            <a:t>portfolio</a:t>
          </a:r>
          <a:r>
            <a:rPr lang="de-DE" sz="1400" kern="1200" dirty="0">
              <a:latin typeface="BundesSans Office" panose="020B0002030500000203" pitchFamily="34" charset="0"/>
            </a:rPr>
            <a:t> wird immer komplexer </a:t>
          </a:r>
          <a:br>
            <a:rPr lang="de-DE" sz="1400" kern="1200" dirty="0">
              <a:latin typeface="BundesSans Office" panose="020B0002030500000203" pitchFamily="34" charset="0"/>
            </a:rPr>
          </a:br>
          <a:r>
            <a:rPr lang="de-DE" sz="1400" kern="1200" dirty="0">
              <a:latin typeface="BundesSans Office" panose="020B0002030500000203" pitchFamily="34" charset="0"/>
            </a:rPr>
            <a:t>(Stichwort Digitalisierung)</a:t>
          </a:r>
        </a:p>
      </dsp:txBody>
      <dsp:txXfrm rot="-5400000">
        <a:off x="2677696" y="2362956"/>
        <a:ext cx="1281217" cy="1472663"/>
      </dsp:txXfrm>
    </dsp:sp>
    <dsp:sp modelId="{2B2E4B7E-E064-4F6D-945F-A2A3801600A9}">
      <dsp:nvSpPr>
        <dsp:cNvPr id="0" name=""/>
        <dsp:cNvSpPr/>
      </dsp:nvSpPr>
      <dsp:spPr>
        <a:xfrm>
          <a:off x="1142531" y="593820"/>
          <a:ext cx="2310618" cy="1283677"/>
        </a:xfrm>
        <a:prstGeom prst="rect">
          <a:avLst/>
        </a:prstGeom>
        <a:noFill/>
        <a:ln>
          <a:noFill/>
        </a:ln>
        <a:effectLst/>
      </dsp:spPr>
      <dsp:style>
        <a:lnRef idx="0">
          <a:scrgbClr r="0" g="0" b="0"/>
        </a:lnRef>
        <a:fillRef idx="0">
          <a:scrgbClr r="0" g="0" b="0"/>
        </a:fillRef>
        <a:effectRef idx="0">
          <a:scrgbClr r="0" g="0" b="0"/>
        </a:effectRef>
        <a:fontRef idx="minor"/>
      </dsp:style>
    </dsp:sp>
    <dsp:sp modelId="{D76608A4-F217-4945-8EC8-0E799A71FEF8}">
      <dsp:nvSpPr>
        <dsp:cNvPr id="0" name=""/>
        <dsp:cNvSpPr/>
      </dsp:nvSpPr>
      <dsp:spPr>
        <a:xfrm rot="5400000">
          <a:off x="4258812" y="2168622"/>
          <a:ext cx="2139461" cy="1861331"/>
        </a:xfrm>
        <a:prstGeom prst="hexagon">
          <a:avLst>
            <a:gd name="adj" fmla="val 25000"/>
            <a:gd name="vf" fmla="val 115470"/>
          </a:avLst>
        </a:prstGeom>
        <a:solidFill>
          <a:srgbClr val="009396">
            <a:alpha val="65000"/>
          </a:srgbClr>
        </a:solidFill>
        <a:ln w="12700" cap="flat" cmpd="sng" algn="ctr">
          <a:solidFill>
            <a:schemeClr val="lt1">
              <a:hueOff val="0"/>
              <a:satOff val="0"/>
              <a:lumOff val="0"/>
              <a:alphaOff val="0"/>
            </a:schemeClr>
          </a:solidFill>
          <a:prstDash val="solid"/>
          <a:miter lim="800000"/>
        </a:ln>
        <a:effectLst>
          <a:outerShdw blurRad="50800" dist="38100" algn="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BundesSans Office" panose="020B0002030500000203" pitchFamily="34" charset="0"/>
            </a:rPr>
            <a:t>Der </a:t>
          </a:r>
          <a:r>
            <a:rPr lang="de-DE" sz="1400" kern="1200" dirty="0" err="1">
              <a:latin typeface="BundesSans Office" panose="020B0002030500000203" pitchFamily="34" charset="0"/>
            </a:rPr>
            <a:t>KOINNOvations</a:t>
          </a:r>
          <a:r>
            <a:rPr lang="de-DE" sz="1400" kern="1200" dirty="0">
              <a:latin typeface="BundesSans Office" panose="020B0002030500000203" pitchFamily="34" charset="0"/>
            </a:rPr>
            <a:t>-</a:t>
          </a:r>
          <a:br>
            <a:rPr lang="de-DE" sz="1400" kern="1200" dirty="0">
              <a:latin typeface="BundesSans Office" panose="020B0002030500000203" pitchFamily="34" charset="0"/>
            </a:rPr>
          </a:br>
          <a:r>
            <a:rPr lang="de-DE" sz="1400" kern="1200" dirty="0">
              <a:latin typeface="BundesSans Office" panose="020B0002030500000203" pitchFamily="34" charset="0"/>
            </a:rPr>
            <a:t>platz ist niederschwellig, einfach und effizient</a:t>
          </a:r>
        </a:p>
      </dsp:txBody>
      <dsp:txXfrm rot="-5400000">
        <a:off x="4687934" y="2362956"/>
        <a:ext cx="1281217" cy="1472663"/>
      </dsp:txXfrm>
    </dsp:sp>
    <dsp:sp modelId="{8EDFA80B-00C1-4F33-A4E0-513CCABB6B06}">
      <dsp:nvSpPr>
        <dsp:cNvPr id="0" name=""/>
        <dsp:cNvSpPr/>
      </dsp:nvSpPr>
      <dsp:spPr>
        <a:xfrm rot="5400000">
          <a:off x="3257544" y="3984597"/>
          <a:ext cx="2139461" cy="1861331"/>
        </a:xfrm>
        <a:prstGeom prst="hexagon">
          <a:avLst>
            <a:gd name="adj" fmla="val 25000"/>
            <a:gd name="vf" fmla="val 115470"/>
          </a:avLst>
        </a:prstGeom>
        <a:solidFill>
          <a:srgbClr val="009396">
            <a:alpha val="45000"/>
          </a:srgb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BundesSans Office" panose="020B0002030500000203" pitchFamily="34" charset="0"/>
            </a:rPr>
            <a:t>Aktive Marktrecherche benötigt, jedoch fehlen personelle Ressourcen</a:t>
          </a:r>
        </a:p>
      </dsp:txBody>
      <dsp:txXfrm rot="-5400000">
        <a:off x="3686666" y="4178931"/>
        <a:ext cx="1281217" cy="1472663"/>
      </dsp:txXfrm>
    </dsp:sp>
    <dsp:sp modelId="{69115B28-3F64-455D-B1E7-959AED25D714}">
      <dsp:nvSpPr>
        <dsp:cNvPr id="0" name=""/>
        <dsp:cNvSpPr/>
      </dsp:nvSpPr>
      <dsp:spPr>
        <a:xfrm>
          <a:off x="5314422" y="4273425"/>
          <a:ext cx="2387639" cy="1283677"/>
        </a:xfrm>
        <a:prstGeom prst="rect">
          <a:avLst/>
        </a:prstGeom>
        <a:noFill/>
        <a:ln>
          <a:noFill/>
        </a:ln>
        <a:effectLst/>
      </dsp:spPr>
      <dsp:style>
        <a:lnRef idx="0">
          <a:scrgbClr r="0" g="0" b="0"/>
        </a:lnRef>
        <a:fillRef idx="0">
          <a:scrgbClr r="0" g="0" b="0"/>
        </a:fillRef>
        <a:effectRef idx="0">
          <a:scrgbClr r="0" g="0" b="0"/>
        </a:effectRef>
        <a:fontRef idx="minor"/>
      </dsp:style>
    </dsp:sp>
    <dsp:sp modelId="{5D6FA0C2-052E-41FC-93BB-C12A2812AAFC}">
      <dsp:nvSpPr>
        <dsp:cNvPr id="0" name=""/>
        <dsp:cNvSpPr/>
      </dsp:nvSpPr>
      <dsp:spPr>
        <a:xfrm rot="5400000">
          <a:off x="1247306" y="3984597"/>
          <a:ext cx="2139461" cy="1861331"/>
        </a:xfrm>
        <a:prstGeom prst="hexagon">
          <a:avLst>
            <a:gd name="adj" fmla="val 25000"/>
            <a:gd name="vf" fmla="val 115470"/>
          </a:avLst>
        </a:prstGeom>
        <a:solidFill>
          <a:srgbClr val="009396">
            <a:alpha val="55000"/>
          </a:srgb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Breite Marktansprache und Recherche durch KOINNO-Experten</a:t>
          </a:r>
        </a:p>
      </dsp:txBody>
      <dsp:txXfrm rot="-5400000">
        <a:off x="1676428" y="4178931"/>
        <a:ext cx="1281217" cy="1472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A37AA-8A28-4B50-9432-2FB3ACE0BAC4}">
      <dsp:nvSpPr>
        <dsp:cNvPr id="0" name=""/>
        <dsp:cNvSpPr/>
      </dsp:nvSpPr>
      <dsp:spPr>
        <a:xfrm>
          <a:off x="3" y="0"/>
          <a:ext cx="12030800" cy="4826977"/>
        </a:xfrm>
        <a:prstGeom prst="rightArrow">
          <a:avLst/>
        </a:prstGeom>
        <a:solidFill>
          <a:srgbClr val="80C2C5"/>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05F7CE6C-5CCB-467F-B38C-898DFB30E08D}">
      <dsp:nvSpPr>
        <dsp:cNvPr id="0" name=""/>
        <dsp:cNvSpPr/>
      </dsp:nvSpPr>
      <dsp:spPr>
        <a:xfrm>
          <a:off x="0"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Aktive Recherche nach passenden Unternehmen und Lösungen</a:t>
          </a:r>
        </a:p>
      </dsp:txBody>
      <dsp:txXfrm>
        <a:off x="80438" y="1528531"/>
        <a:ext cx="1486898" cy="1769914"/>
      </dsp:txXfrm>
    </dsp:sp>
    <dsp:sp modelId="{AA1BC91E-0D54-459B-9A5F-321796DB4355}">
      <dsp:nvSpPr>
        <dsp:cNvPr id="0" name=""/>
        <dsp:cNvSpPr/>
      </dsp:nvSpPr>
      <dsp:spPr>
        <a:xfrm>
          <a:off x="1731190"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Kommunikation durch KOINNO und weitere Multiplikatoren </a:t>
          </a:r>
          <a:br>
            <a:rPr lang="de-DE" sz="1500" kern="1200" dirty="0">
              <a:latin typeface="BundesSans Office" panose="020B0002030500000203" pitchFamily="34" charset="0"/>
            </a:rPr>
          </a:br>
          <a:r>
            <a:rPr lang="de-DE" sz="1500" kern="1200" dirty="0">
              <a:latin typeface="BundesSans Office" panose="020B0002030500000203" pitchFamily="34" charset="0"/>
            </a:rPr>
            <a:t>an potenzielle Unternehmen und Startups</a:t>
          </a:r>
        </a:p>
      </dsp:txBody>
      <dsp:txXfrm>
        <a:off x="1811628" y="1528531"/>
        <a:ext cx="1486898" cy="1769914"/>
      </dsp:txXfrm>
    </dsp:sp>
    <dsp:sp modelId="{5C2A9E1E-41A9-4149-8C70-E477B3705BC1}">
      <dsp:nvSpPr>
        <dsp:cNvPr id="0" name=""/>
        <dsp:cNvSpPr/>
      </dsp:nvSpPr>
      <dsp:spPr>
        <a:xfrm>
          <a:off x="3461353"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Konzepte werden durch potenzielle Anbieter eingereicht</a:t>
          </a:r>
        </a:p>
      </dsp:txBody>
      <dsp:txXfrm>
        <a:off x="3541791" y="1528531"/>
        <a:ext cx="1486898" cy="1769914"/>
      </dsp:txXfrm>
    </dsp:sp>
    <dsp:sp modelId="{71073D7B-FD56-45C6-8CB1-6A1D93B8A864}">
      <dsp:nvSpPr>
        <dsp:cNvPr id="0" name=""/>
        <dsp:cNvSpPr/>
      </dsp:nvSpPr>
      <dsp:spPr>
        <a:xfrm>
          <a:off x="5191516"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Nach Ablauf </a:t>
          </a:r>
          <a:br>
            <a:rPr lang="de-DE" sz="1500" kern="1200" dirty="0">
              <a:latin typeface="BundesSans Office" panose="020B0002030500000203" pitchFamily="34" charset="0"/>
            </a:rPr>
          </a:br>
          <a:r>
            <a:rPr lang="de-DE" sz="1500" kern="1200" dirty="0">
              <a:latin typeface="BundesSans Office" panose="020B0002030500000203" pitchFamily="34" charset="0"/>
            </a:rPr>
            <a:t>der Challenge: Sichtung der Ideen und Konzepte</a:t>
          </a:r>
        </a:p>
      </dsp:txBody>
      <dsp:txXfrm>
        <a:off x="5271954" y="1528531"/>
        <a:ext cx="1486898" cy="1769914"/>
      </dsp:txXfrm>
    </dsp:sp>
    <dsp:sp modelId="{A12A2BB5-90FB-4055-8F1A-E0EF40FF5145}">
      <dsp:nvSpPr>
        <dsp:cNvPr id="0" name=""/>
        <dsp:cNvSpPr/>
      </dsp:nvSpPr>
      <dsp:spPr>
        <a:xfrm>
          <a:off x="6921679"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Bewertung durch Challenge-Geber und ggf. Jury</a:t>
          </a:r>
        </a:p>
      </dsp:txBody>
      <dsp:txXfrm>
        <a:off x="7002117" y="1528531"/>
        <a:ext cx="1486898" cy="1769914"/>
      </dsp:txXfrm>
    </dsp:sp>
    <dsp:sp modelId="{9AE72662-09EB-4D38-B60B-848652C3478A}">
      <dsp:nvSpPr>
        <dsp:cNvPr id="0" name=""/>
        <dsp:cNvSpPr/>
      </dsp:nvSpPr>
      <dsp:spPr>
        <a:xfrm>
          <a:off x="8651842"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Prämierung </a:t>
          </a:r>
          <a:br>
            <a:rPr lang="de-DE" sz="1500" kern="1200" dirty="0">
              <a:latin typeface="BundesSans Office" panose="020B0002030500000203" pitchFamily="34" charset="0"/>
            </a:rPr>
          </a:br>
          <a:r>
            <a:rPr lang="de-DE" sz="1500" kern="1200" dirty="0">
              <a:latin typeface="BundesSans Office" panose="020B0002030500000203" pitchFamily="34" charset="0"/>
            </a:rPr>
            <a:t>der besten Lösungen und Veröffentlichung der Lösungen auf dem Marktplatz der Innovation</a:t>
          </a:r>
        </a:p>
      </dsp:txBody>
      <dsp:txXfrm>
        <a:off x="8732280" y="1528531"/>
        <a:ext cx="1486898" cy="1769914"/>
      </dsp:txXfrm>
    </dsp:sp>
    <dsp:sp modelId="{9614AD58-8298-47BD-ACF7-1E6CD548DBC3}">
      <dsp:nvSpPr>
        <dsp:cNvPr id="0" name=""/>
        <dsp:cNvSpPr/>
      </dsp:nvSpPr>
      <dsp:spPr>
        <a:xfrm>
          <a:off x="10382004" y="1448093"/>
          <a:ext cx="1647774" cy="1930790"/>
        </a:xfrm>
        <a:prstGeom prst="roundRect">
          <a:avLst/>
        </a:prstGeom>
        <a:solidFill>
          <a:srgbClr val="009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BundesSans Office" panose="020B0002030500000203" pitchFamily="34" charset="0"/>
            </a:rPr>
            <a:t>Der Challenge-Geber wird durch KOINNO beraten, um eine Ausschreibung </a:t>
          </a:r>
          <a:br>
            <a:rPr lang="de-DE" sz="1500" kern="1200" dirty="0">
              <a:latin typeface="BundesSans Office" panose="020B0002030500000203" pitchFamily="34" charset="0"/>
            </a:rPr>
          </a:br>
          <a:r>
            <a:rPr lang="de-DE" sz="1500" kern="1200" dirty="0">
              <a:latin typeface="BundesSans Office" panose="020B0002030500000203" pitchFamily="34" charset="0"/>
            </a:rPr>
            <a:t>zu starten</a:t>
          </a:r>
        </a:p>
      </dsp:txBody>
      <dsp:txXfrm>
        <a:off x="10462442" y="1528531"/>
        <a:ext cx="1486898" cy="1769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A2877-083B-4958-9EF3-D7F96D86D101}">
      <dsp:nvSpPr>
        <dsp:cNvPr id="0" name=""/>
        <dsp:cNvSpPr/>
      </dsp:nvSpPr>
      <dsp:spPr>
        <a:xfrm>
          <a:off x="2863026" y="0"/>
          <a:ext cx="5193552" cy="519355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22217-FDDA-4958-A4D6-1991ABEE2B82}">
      <dsp:nvSpPr>
        <dsp:cNvPr id="0" name=""/>
        <dsp:cNvSpPr/>
      </dsp:nvSpPr>
      <dsp:spPr>
        <a:xfrm>
          <a:off x="3384182" y="493387"/>
          <a:ext cx="2025485" cy="20254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BundesSerif Office" panose="02050002050300000203" pitchFamily="18" charset="0"/>
            </a:rPr>
            <a:t>Insgesamt</a:t>
          </a:r>
          <a:r>
            <a:rPr lang="de-DE" sz="1600" kern="1200" dirty="0">
              <a:latin typeface="BundesSerif Office" panose="02050002050300000203" pitchFamily="18" charset="0"/>
            </a:rPr>
            <a:t> </a:t>
          </a:r>
          <a:r>
            <a:rPr lang="de-DE" sz="1600" b="1" kern="1200" dirty="0">
              <a:latin typeface="BundesSerif Office" panose="02050002050300000203" pitchFamily="18" charset="0"/>
            </a:rPr>
            <a:t>17 Challenges </a:t>
          </a:r>
        </a:p>
        <a:p>
          <a:pPr marL="0" lvl="0" indent="0" algn="ctr" defTabSz="711200">
            <a:lnSpc>
              <a:spcPct val="90000"/>
            </a:lnSpc>
            <a:spcBef>
              <a:spcPct val="0"/>
            </a:spcBef>
            <a:spcAft>
              <a:spcPct val="35000"/>
            </a:spcAft>
            <a:buNone/>
          </a:pPr>
          <a:r>
            <a:rPr lang="de-DE" sz="1600" kern="1200" dirty="0">
              <a:latin typeface="BundesSerif Office" panose="02050002050300000203" pitchFamily="18" charset="0"/>
            </a:rPr>
            <a:t>(+3 in der Pipeline)</a:t>
          </a:r>
          <a:endParaRPr lang="en-US" sz="1600" kern="1200" dirty="0">
            <a:latin typeface="BundesSerif Office" panose="02050002050300000203" pitchFamily="18" charset="0"/>
          </a:endParaRPr>
        </a:p>
      </dsp:txBody>
      <dsp:txXfrm>
        <a:off x="3483058" y="592263"/>
        <a:ext cx="1827733" cy="1827733"/>
      </dsp:txXfrm>
    </dsp:sp>
    <dsp:sp modelId="{62FC59A2-C6F1-4D65-8BA9-4DD6E9F7FC28}">
      <dsp:nvSpPr>
        <dsp:cNvPr id="0" name=""/>
        <dsp:cNvSpPr/>
      </dsp:nvSpPr>
      <dsp:spPr>
        <a:xfrm>
          <a:off x="5565474" y="493387"/>
          <a:ext cx="2025485" cy="20254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BundesSerif Office" panose="02050002050300000203" pitchFamily="18" charset="0"/>
            </a:rPr>
            <a:t>Insgesamt</a:t>
          </a:r>
          <a:r>
            <a:rPr lang="de-DE" sz="1600" kern="1200" dirty="0">
              <a:latin typeface="BundesSerif Office" panose="02050002050300000203" pitchFamily="18" charset="0"/>
            </a:rPr>
            <a:t> </a:t>
          </a:r>
          <a:r>
            <a:rPr lang="de-DE" sz="1600" b="1" kern="1200" dirty="0">
              <a:latin typeface="BundesSerif Office" panose="02050002050300000203" pitchFamily="18" charset="0"/>
            </a:rPr>
            <a:t>50 Lösungs-einreichungen </a:t>
          </a:r>
        </a:p>
        <a:p>
          <a:pPr marL="0" lvl="0" indent="0" algn="ctr" defTabSz="711200">
            <a:lnSpc>
              <a:spcPct val="90000"/>
            </a:lnSpc>
            <a:spcBef>
              <a:spcPct val="0"/>
            </a:spcBef>
            <a:spcAft>
              <a:spcPct val="35000"/>
            </a:spcAft>
            <a:buNone/>
          </a:pPr>
          <a:r>
            <a:rPr lang="de-DE" sz="1600" kern="1200" dirty="0">
              <a:latin typeface="BundesSerif Office" panose="02050002050300000203" pitchFamily="18" charset="0"/>
            </a:rPr>
            <a:t>(+ 6 noch nicht veröffentlicht)</a:t>
          </a:r>
          <a:endParaRPr lang="en-US" sz="1600" kern="1200" dirty="0">
            <a:latin typeface="BundesSerif Office" panose="02050002050300000203" pitchFamily="18" charset="0"/>
          </a:endParaRPr>
        </a:p>
      </dsp:txBody>
      <dsp:txXfrm>
        <a:off x="5664350" y="592263"/>
        <a:ext cx="1827733" cy="1827733"/>
      </dsp:txXfrm>
    </dsp:sp>
    <dsp:sp modelId="{08737D8C-096C-4FA9-8630-8119CF260E88}">
      <dsp:nvSpPr>
        <dsp:cNvPr id="0" name=""/>
        <dsp:cNvSpPr/>
      </dsp:nvSpPr>
      <dsp:spPr>
        <a:xfrm>
          <a:off x="3384182" y="2674679"/>
          <a:ext cx="2025485" cy="20254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BundesSerif Office" panose="02050002050300000203" pitchFamily="18" charset="0"/>
            </a:rPr>
            <a:t>Bisher 1 Challenge ohne Lösungs-einreichung </a:t>
          </a:r>
          <a:endParaRPr lang="en-US" sz="1600" b="1" kern="1200" dirty="0">
            <a:latin typeface="BundesSerif Office" panose="02050002050300000203" pitchFamily="18" charset="0"/>
          </a:endParaRPr>
        </a:p>
      </dsp:txBody>
      <dsp:txXfrm>
        <a:off x="3483058" y="2773555"/>
        <a:ext cx="1827733" cy="1827733"/>
      </dsp:txXfrm>
    </dsp:sp>
    <dsp:sp modelId="{62826829-D8EF-4CD3-8688-96BCBA991F1D}">
      <dsp:nvSpPr>
        <dsp:cNvPr id="0" name=""/>
        <dsp:cNvSpPr/>
      </dsp:nvSpPr>
      <dsp:spPr>
        <a:xfrm>
          <a:off x="5565474" y="2674679"/>
          <a:ext cx="2025485" cy="20254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BundesSerif Office" panose="02050002050300000203" pitchFamily="18" charset="0"/>
            </a:rPr>
            <a:t>16 Häuser insgesamt </a:t>
          </a:r>
        </a:p>
        <a:p>
          <a:pPr marL="0" lvl="0" indent="0" algn="ctr" defTabSz="711200">
            <a:lnSpc>
              <a:spcPct val="90000"/>
            </a:lnSpc>
            <a:spcBef>
              <a:spcPct val="0"/>
            </a:spcBef>
            <a:spcAft>
              <a:spcPct val="35000"/>
            </a:spcAft>
            <a:buNone/>
          </a:pPr>
          <a:r>
            <a:rPr lang="de-DE" sz="1600" kern="1200" dirty="0">
              <a:latin typeface="BundesSerif Office" panose="02050002050300000203" pitchFamily="18" charset="0"/>
            </a:rPr>
            <a:t>(+ 1 in der Pipeline)</a:t>
          </a:r>
          <a:endParaRPr lang="en-US" sz="1600" kern="1200" dirty="0">
            <a:latin typeface="BundesSerif Office" panose="02050002050300000203" pitchFamily="18" charset="0"/>
          </a:endParaRPr>
        </a:p>
      </dsp:txBody>
      <dsp:txXfrm>
        <a:off x="5664350" y="2773555"/>
        <a:ext cx="1827733" cy="182773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FD17B-2B34-B646-BAE6-10C3ED394943}"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1B6FD-4010-B940-8A1B-321E6227B6BD}" type="slidenum">
              <a:rPr lang="en-US" smtClean="0"/>
              <a:t>‹Nr.›</a:t>
            </a:fld>
            <a:endParaRPr lang="en-US"/>
          </a:p>
        </p:txBody>
      </p:sp>
    </p:spTree>
    <p:extLst>
      <p:ext uri="{BB962C8B-B14F-4D97-AF65-F5344CB8AC3E}">
        <p14:creationId xmlns:p14="http://schemas.microsoft.com/office/powerpoint/2010/main" val="2619808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36494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86414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64875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195705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524621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X 23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with medium confidence">
            <a:extLst>
              <a:ext uri="{FF2B5EF4-FFF2-40B4-BE49-F238E27FC236}">
                <a16:creationId xmlns:a16="http://schemas.microsoft.com/office/drawing/2014/main" id="{F33A7429-B28C-1DE1-BAB3-D51A6B43D5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Shape&#10;&#10;Description automatically generated">
            <a:extLst>
              <a:ext uri="{FF2B5EF4-FFF2-40B4-BE49-F238E27FC236}">
                <a16:creationId xmlns:a16="http://schemas.microsoft.com/office/drawing/2014/main" id="{BE2D79BE-0914-959D-4C7A-D0F0620FA79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t="23038" r="52486" b="35414"/>
          <a:stretch/>
        </p:blipFill>
        <p:spPr>
          <a:xfrm>
            <a:off x="4265078" y="0"/>
            <a:ext cx="7926922" cy="6858000"/>
          </a:xfrm>
          <a:prstGeom prst="rect">
            <a:avLst/>
          </a:prstGeom>
        </p:spPr>
      </p:pic>
    </p:spTree>
    <p:extLst>
      <p:ext uri="{BB962C8B-B14F-4D97-AF65-F5344CB8AC3E}">
        <p14:creationId xmlns:p14="http://schemas.microsoft.com/office/powerpoint/2010/main" val="196679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508958" y="365126"/>
            <a:ext cx="5005152" cy="937202"/>
          </a:xfrm>
        </p:spPr>
        <p:txBody>
          <a:bodyPr/>
          <a:lstStyle/>
          <a:p>
            <a:endParaRPr lang="en-US" dirty="0"/>
          </a:p>
        </p:txBody>
      </p:sp>
      <p:sp>
        <p:nvSpPr>
          <p:cNvPr id="3" name="Picture Placeholder 5">
            <a:extLst>
              <a:ext uri="{FF2B5EF4-FFF2-40B4-BE49-F238E27FC236}">
                <a16:creationId xmlns:a16="http://schemas.microsoft.com/office/drawing/2014/main" id="{7E5B470C-3603-B80E-6FFD-B91FFC538214}"/>
              </a:ext>
            </a:extLst>
          </p:cNvPr>
          <p:cNvSpPr>
            <a:spLocks noGrp="1"/>
          </p:cNvSpPr>
          <p:nvPr>
            <p:ph type="pic" sz="quarter" idx="10"/>
          </p:nvPr>
        </p:nvSpPr>
        <p:spPr>
          <a:xfrm>
            <a:off x="6096000" y="0"/>
            <a:ext cx="6096000" cy="6858000"/>
          </a:xfrm>
          <a:solidFill>
            <a:schemeClr val="accent6">
              <a:lumMod val="85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2234281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508958" y="365126"/>
            <a:ext cx="5004816" cy="937202"/>
          </a:xfrm>
        </p:spPr>
        <p:txBody>
          <a:bodyPr/>
          <a:lstStyle/>
          <a:p>
            <a:endParaRPr lang="en-US" dirty="0"/>
          </a:p>
        </p:txBody>
      </p:sp>
      <p:sp>
        <p:nvSpPr>
          <p:cNvPr id="4" name="Text Placeholder 3">
            <a:extLst>
              <a:ext uri="{FF2B5EF4-FFF2-40B4-BE49-F238E27FC236}">
                <a16:creationId xmlns:a16="http://schemas.microsoft.com/office/drawing/2014/main" id="{210782DE-BE89-BA02-1B38-605D798BAEE1}"/>
              </a:ext>
            </a:extLst>
          </p:cNvPr>
          <p:cNvSpPr>
            <a:spLocks noGrp="1"/>
          </p:cNvSpPr>
          <p:nvPr>
            <p:ph type="body" sz="quarter" idx="10"/>
          </p:nvPr>
        </p:nvSpPr>
        <p:spPr>
          <a:xfrm>
            <a:off x="509588" y="1357168"/>
            <a:ext cx="5004521" cy="500063"/>
          </a:xfrm>
        </p:spPr>
        <p:txBody>
          <a:bodyPr/>
          <a:lstStyle>
            <a:lvl1pPr marL="0" indent="0">
              <a:buNone/>
              <a:defRPr b="1" i="0">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
        <p:nvSpPr>
          <p:cNvPr id="6" name="Content Placeholder 5">
            <a:extLst>
              <a:ext uri="{FF2B5EF4-FFF2-40B4-BE49-F238E27FC236}">
                <a16:creationId xmlns:a16="http://schemas.microsoft.com/office/drawing/2014/main" id="{34831F99-3317-C083-1ED1-1A048F42014D}"/>
              </a:ext>
            </a:extLst>
          </p:cNvPr>
          <p:cNvSpPr>
            <a:spLocks noGrp="1"/>
          </p:cNvSpPr>
          <p:nvPr>
            <p:ph sz="quarter" idx="11"/>
          </p:nvPr>
        </p:nvSpPr>
        <p:spPr>
          <a:xfrm>
            <a:off x="509588" y="2106613"/>
            <a:ext cx="5004521" cy="412793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GB"/>
          </a:p>
          <a:p>
            <a:pPr lvl="0"/>
            <a:endParaRPr lang="en-US"/>
          </a:p>
        </p:txBody>
      </p:sp>
      <p:sp>
        <p:nvSpPr>
          <p:cNvPr id="3" name="Picture Placeholder 5">
            <a:extLst>
              <a:ext uri="{FF2B5EF4-FFF2-40B4-BE49-F238E27FC236}">
                <a16:creationId xmlns:a16="http://schemas.microsoft.com/office/drawing/2014/main" id="{18EDDB71-EE1B-FA91-F890-5166285144BB}"/>
              </a:ext>
            </a:extLst>
          </p:cNvPr>
          <p:cNvSpPr>
            <a:spLocks noGrp="1"/>
          </p:cNvSpPr>
          <p:nvPr>
            <p:ph type="pic" sz="quarter" idx="12"/>
          </p:nvPr>
        </p:nvSpPr>
        <p:spPr>
          <a:xfrm>
            <a:off x="6096000" y="0"/>
            <a:ext cx="6096000" cy="6858000"/>
          </a:xfrm>
          <a:solidFill>
            <a:schemeClr val="accent6">
              <a:lumMod val="85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526191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979382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lvl1pPr>
              <a:defRPr>
                <a:solidFill>
                  <a:schemeClr val="tx2"/>
                </a:solidFill>
              </a:defRPr>
            </a:lvl1pPr>
          </a:lstStyle>
          <a:p>
            <a:endParaRPr lang="en-US" dirty="0"/>
          </a:p>
        </p:txBody>
      </p:sp>
      <p:sp>
        <p:nvSpPr>
          <p:cNvPr id="4" name="Text Placeholder 3">
            <a:extLst>
              <a:ext uri="{FF2B5EF4-FFF2-40B4-BE49-F238E27FC236}">
                <a16:creationId xmlns:a16="http://schemas.microsoft.com/office/drawing/2014/main" id="{210782DE-BE89-BA02-1B38-605D798BAEE1}"/>
              </a:ext>
            </a:extLst>
          </p:cNvPr>
          <p:cNvSpPr>
            <a:spLocks noGrp="1"/>
          </p:cNvSpPr>
          <p:nvPr>
            <p:ph type="body" sz="quarter" idx="10"/>
          </p:nvPr>
        </p:nvSpPr>
        <p:spPr>
          <a:xfrm>
            <a:off x="509588" y="1357168"/>
            <a:ext cx="11179175" cy="500063"/>
          </a:xfrm>
        </p:spPr>
        <p:txBody>
          <a:bodyPr/>
          <a:lstStyle>
            <a:lvl1pPr marL="0" indent="0">
              <a:buNone/>
              <a:defRPr b="1" i="0">
                <a:solidFill>
                  <a:schemeClr val="tx2"/>
                </a:solidFill>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
        <p:nvSpPr>
          <p:cNvPr id="6" name="Content Placeholder 5">
            <a:extLst>
              <a:ext uri="{FF2B5EF4-FFF2-40B4-BE49-F238E27FC236}">
                <a16:creationId xmlns:a16="http://schemas.microsoft.com/office/drawing/2014/main" id="{34831F99-3317-C083-1ED1-1A048F42014D}"/>
              </a:ext>
            </a:extLst>
          </p:cNvPr>
          <p:cNvSpPr>
            <a:spLocks noGrp="1"/>
          </p:cNvSpPr>
          <p:nvPr>
            <p:ph sz="quarter" idx="11"/>
          </p:nvPr>
        </p:nvSpPr>
        <p:spPr>
          <a:xfrm>
            <a:off x="509588" y="2106613"/>
            <a:ext cx="11179175" cy="412793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GB"/>
          </a:p>
        </p:txBody>
      </p:sp>
    </p:spTree>
    <p:extLst>
      <p:ext uri="{BB962C8B-B14F-4D97-AF65-F5344CB8AC3E}">
        <p14:creationId xmlns:p14="http://schemas.microsoft.com/office/powerpoint/2010/main" val="3011455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508958" y="365126"/>
            <a:ext cx="5005152" cy="937202"/>
          </a:xfrm>
        </p:spPr>
        <p:txBody>
          <a:bodyPr/>
          <a:lstStyle>
            <a:lvl1pPr>
              <a:defRPr u="none">
                <a:solidFill>
                  <a:schemeClr val="tx2"/>
                </a:solidFill>
              </a:defRPr>
            </a:lvl1pPr>
          </a:lstStyle>
          <a:p>
            <a:endParaRPr lang="en-US" dirty="0"/>
          </a:p>
        </p:txBody>
      </p:sp>
      <p:sp>
        <p:nvSpPr>
          <p:cNvPr id="3" name="Picture Placeholder 5">
            <a:extLst>
              <a:ext uri="{FF2B5EF4-FFF2-40B4-BE49-F238E27FC236}">
                <a16:creationId xmlns:a16="http://schemas.microsoft.com/office/drawing/2014/main" id="{7E5B470C-3603-B80E-6FFD-B91FFC538214}"/>
              </a:ext>
            </a:extLst>
          </p:cNvPr>
          <p:cNvSpPr>
            <a:spLocks noGrp="1"/>
          </p:cNvSpPr>
          <p:nvPr>
            <p:ph type="pic" sz="quarter" idx="10"/>
          </p:nvPr>
        </p:nvSpPr>
        <p:spPr>
          <a:xfrm>
            <a:off x="6096000" y="0"/>
            <a:ext cx="6096000" cy="6858000"/>
          </a:xfrm>
          <a:solidFill>
            <a:schemeClr val="accent6">
              <a:lumMod val="85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3656587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508958" y="365126"/>
            <a:ext cx="5004816" cy="937202"/>
          </a:xfrm>
        </p:spPr>
        <p:txBody>
          <a:bodyPr/>
          <a:lstStyle>
            <a:lvl1pPr>
              <a:defRPr>
                <a:solidFill>
                  <a:schemeClr val="tx2"/>
                </a:solidFill>
              </a:defRPr>
            </a:lvl1pPr>
          </a:lstStyle>
          <a:p>
            <a:endParaRPr lang="en-US" dirty="0"/>
          </a:p>
        </p:txBody>
      </p:sp>
      <p:sp>
        <p:nvSpPr>
          <p:cNvPr id="4" name="Text Placeholder 3">
            <a:extLst>
              <a:ext uri="{FF2B5EF4-FFF2-40B4-BE49-F238E27FC236}">
                <a16:creationId xmlns:a16="http://schemas.microsoft.com/office/drawing/2014/main" id="{210782DE-BE89-BA02-1B38-605D798BAEE1}"/>
              </a:ext>
            </a:extLst>
          </p:cNvPr>
          <p:cNvSpPr>
            <a:spLocks noGrp="1"/>
          </p:cNvSpPr>
          <p:nvPr>
            <p:ph type="body" sz="quarter" idx="10"/>
          </p:nvPr>
        </p:nvSpPr>
        <p:spPr>
          <a:xfrm>
            <a:off x="509588" y="1357168"/>
            <a:ext cx="5004521" cy="500063"/>
          </a:xfrm>
        </p:spPr>
        <p:txBody>
          <a:bodyPr/>
          <a:lstStyle>
            <a:lvl1pPr marL="0" indent="0">
              <a:buNone/>
              <a:defRPr b="1" i="0">
                <a:solidFill>
                  <a:schemeClr val="tx2"/>
                </a:solidFill>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
        <p:nvSpPr>
          <p:cNvPr id="6" name="Content Placeholder 5">
            <a:extLst>
              <a:ext uri="{FF2B5EF4-FFF2-40B4-BE49-F238E27FC236}">
                <a16:creationId xmlns:a16="http://schemas.microsoft.com/office/drawing/2014/main" id="{34831F99-3317-C083-1ED1-1A048F42014D}"/>
              </a:ext>
            </a:extLst>
          </p:cNvPr>
          <p:cNvSpPr>
            <a:spLocks noGrp="1"/>
          </p:cNvSpPr>
          <p:nvPr>
            <p:ph sz="quarter" idx="11"/>
          </p:nvPr>
        </p:nvSpPr>
        <p:spPr>
          <a:xfrm>
            <a:off x="509588" y="2106613"/>
            <a:ext cx="5004521" cy="412793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GB"/>
          </a:p>
        </p:txBody>
      </p:sp>
      <p:sp>
        <p:nvSpPr>
          <p:cNvPr id="3" name="Picture Placeholder 5">
            <a:extLst>
              <a:ext uri="{FF2B5EF4-FFF2-40B4-BE49-F238E27FC236}">
                <a16:creationId xmlns:a16="http://schemas.microsoft.com/office/drawing/2014/main" id="{18EDDB71-EE1B-FA91-F890-5166285144BB}"/>
              </a:ext>
            </a:extLst>
          </p:cNvPr>
          <p:cNvSpPr>
            <a:spLocks noGrp="1"/>
          </p:cNvSpPr>
          <p:nvPr>
            <p:ph type="pic" sz="quarter" idx="12"/>
          </p:nvPr>
        </p:nvSpPr>
        <p:spPr>
          <a:xfrm>
            <a:off x="6096000" y="0"/>
            <a:ext cx="6096000" cy="6858000"/>
          </a:xfrm>
          <a:solidFill>
            <a:schemeClr val="accent6">
              <a:lumMod val="85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1081894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F4566BA-CF95-B256-36F1-B99774E207DC}"/>
              </a:ext>
            </a:extLst>
          </p:cNvPr>
          <p:cNvSpPr>
            <a:spLocks noGrp="1"/>
          </p:cNvSpPr>
          <p:nvPr>
            <p:ph type="pic" sz="quarter" idx="10"/>
          </p:nvPr>
        </p:nvSpPr>
        <p:spPr>
          <a:xfrm>
            <a:off x="0" y="0"/>
            <a:ext cx="12192000" cy="6858000"/>
          </a:xfrm>
          <a:solidFill>
            <a:schemeClr val="accent6">
              <a:lumMod val="85000"/>
            </a:schemeClr>
          </a:solidFill>
        </p:spPr>
        <p:txBody>
          <a:bodyPr/>
          <a:lstStyle>
            <a:lvl1pPr marL="0" indent="0">
              <a:buNone/>
              <a:defRPr/>
            </a:lvl1pPr>
          </a:lstStyle>
          <a:p>
            <a:endParaRPr lang="en-US"/>
          </a:p>
        </p:txBody>
      </p:sp>
      <p:pic>
        <p:nvPicPr>
          <p:cNvPr id="4" name="Picture 3" descr="Background pattern&#10;&#10;Description automatically generated">
            <a:extLst>
              <a:ext uri="{FF2B5EF4-FFF2-40B4-BE49-F238E27FC236}">
                <a16:creationId xmlns:a16="http://schemas.microsoft.com/office/drawing/2014/main" id="{13E32316-E4B5-9349-CFAF-C32C1A1E49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384" b="7950"/>
          <a:stretch/>
        </p:blipFill>
        <p:spPr>
          <a:xfrm>
            <a:off x="0" y="5375564"/>
            <a:ext cx="12192000" cy="937202"/>
          </a:xfrm>
          <a:prstGeom prst="rect">
            <a:avLst/>
          </a:prstGeom>
        </p:spPr>
      </p:pic>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508957" y="5375565"/>
            <a:ext cx="11179833" cy="937202"/>
          </a:xfrm>
        </p:spPr>
        <p:txBody>
          <a:bodyPr/>
          <a:lstStyle/>
          <a:p>
            <a:endParaRPr lang="en-US" dirty="0"/>
          </a:p>
        </p:txBody>
      </p:sp>
    </p:spTree>
    <p:extLst>
      <p:ext uri="{BB962C8B-B14F-4D97-AF65-F5344CB8AC3E}">
        <p14:creationId xmlns:p14="http://schemas.microsoft.com/office/powerpoint/2010/main" val="356230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F4566BA-CF95-B256-36F1-B99774E207DC}"/>
              </a:ext>
            </a:extLst>
          </p:cNvPr>
          <p:cNvSpPr>
            <a:spLocks noGrp="1"/>
          </p:cNvSpPr>
          <p:nvPr>
            <p:ph type="pic" sz="quarter" idx="10"/>
          </p:nvPr>
        </p:nvSpPr>
        <p:spPr>
          <a:xfrm>
            <a:off x="0" y="0"/>
            <a:ext cx="12192000" cy="6858000"/>
          </a:xfrm>
          <a:solidFill>
            <a:schemeClr val="accent6">
              <a:lumMod val="85000"/>
            </a:schemeClr>
          </a:solidFill>
        </p:spPr>
        <p:txBody>
          <a:bodyPr/>
          <a:lstStyle>
            <a:lvl1pPr marL="0" indent="0">
              <a:buNone/>
              <a:defRPr/>
            </a:lvl1pPr>
          </a:lstStyle>
          <a:p>
            <a:endParaRPr lang="en-US"/>
          </a:p>
        </p:txBody>
      </p:sp>
      <p:pic>
        <p:nvPicPr>
          <p:cNvPr id="4" name="Picture 3">
            <a:extLst>
              <a:ext uri="{FF2B5EF4-FFF2-40B4-BE49-F238E27FC236}">
                <a16:creationId xmlns:a16="http://schemas.microsoft.com/office/drawing/2014/main" id="{13E32316-E4B5-9349-CFAF-C32C1A1E4988}"/>
              </a:ext>
            </a:extLst>
          </p:cNvPr>
          <p:cNvPicPr>
            <a:picLocks noChangeAspect="1"/>
          </p:cNvPicPr>
          <p:nvPr userDrawn="1"/>
        </p:nvPicPr>
        <p:blipFill>
          <a:blip r:embed="rId2">
            <a:extLst>
              <a:ext uri="{28A0092B-C50C-407E-A947-70E740481C1C}">
                <a14:useLocalDpi xmlns:a14="http://schemas.microsoft.com/office/drawing/2010/main" val="0"/>
              </a:ext>
            </a:extLst>
          </a:blip>
          <a:srcRect t="43167" b="43167"/>
          <a:stretch/>
        </p:blipFill>
        <p:spPr>
          <a:xfrm>
            <a:off x="0" y="5375564"/>
            <a:ext cx="12192000" cy="937202"/>
          </a:xfrm>
          <a:prstGeom prst="rect">
            <a:avLst/>
          </a:prstGeom>
        </p:spPr>
      </p:pic>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508957" y="5375565"/>
            <a:ext cx="11179833" cy="937202"/>
          </a:xfrm>
        </p:spPr>
        <p:txBody>
          <a:bodyPr/>
          <a:lstStyle>
            <a:lvl1pPr algn="ctr">
              <a:defRPr/>
            </a:lvl1pPr>
          </a:lstStyle>
          <a:p>
            <a:endParaRPr lang="en-US" dirty="0"/>
          </a:p>
        </p:txBody>
      </p:sp>
    </p:spTree>
    <p:extLst>
      <p:ext uri="{BB962C8B-B14F-4D97-AF65-F5344CB8AC3E}">
        <p14:creationId xmlns:p14="http://schemas.microsoft.com/office/powerpoint/2010/main" val="1352607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4849091" y="3801053"/>
            <a:ext cx="6839699" cy="937202"/>
          </a:xfrm>
        </p:spPr>
        <p:txBody>
          <a:bodyPr anchor="b"/>
          <a:lstStyle/>
          <a:p>
            <a:endParaRPr lang="en-US" dirty="0"/>
          </a:p>
        </p:txBody>
      </p:sp>
      <p:sp>
        <p:nvSpPr>
          <p:cNvPr id="5" name="Text Placeholder 3">
            <a:extLst>
              <a:ext uri="{FF2B5EF4-FFF2-40B4-BE49-F238E27FC236}">
                <a16:creationId xmlns:a16="http://schemas.microsoft.com/office/drawing/2014/main" id="{C9E8ED28-4A3B-6B6A-8548-5616D3891ED1}"/>
              </a:ext>
            </a:extLst>
          </p:cNvPr>
          <p:cNvSpPr>
            <a:spLocks noGrp="1"/>
          </p:cNvSpPr>
          <p:nvPr>
            <p:ph type="body" sz="quarter" idx="10"/>
          </p:nvPr>
        </p:nvSpPr>
        <p:spPr>
          <a:xfrm>
            <a:off x="4849091" y="4793096"/>
            <a:ext cx="6840000" cy="500063"/>
          </a:xfrm>
        </p:spPr>
        <p:txBody>
          <a:bodyPr/>
          <a:lstStyle>
            <a:lvl1pPr marL="0" indent="0">
              <a:buNone/>
              <a:defRPr b="1" i="0">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Tree>
    <p:extLst>
      <p:ext uri="{BB962C8B-B14F-4D97-AF65-F5344CB8AC3E}">
        <p14:creationId xmlns:p14="http://schemas.microsoft.com/office/powerpoint/2010/main" val="1056076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4849091" y="1695162"/>
            <a:ext cx="6839699" cy="937202"/>
          </a:xfrm>
        </p:spPr>
        <p:txBody>
          <a:bodyPr anchor="b"/>
          <a:lstStyle/>
          <a:p>
            <a:endParaRPr lang="en-US" dirty="0"/>
          </a:p>
        </p:txBody>
      </p:sp>
      <p:sp>
        <p:nvSpPr>
          <p:cNvPr id="5" name="Text Placeholder 3">
            <a:extLst>
              <a:ext uri="{FF2B5EF4-FFF2-40B4-BE49-F238E27FC236}">
                <a16:creationId xmlns:a16="http://schemas.microsoft.com/office/drawing/2014/main" id="{C9E8ED28-4A3B-6B6A-8548-5616D3891ED1}"/>
              </a:ext>
            </a:extLst>
          </p:cNvPr>
          <p:cNvSpPr>
            <a:spLocks noGrp="1"/>
          </p:cNvSpPr>
          <p:nvPr>
            <p:ph type="body" sz="quarter" idx="10"/>
          </p:nvPr>
        </p:nvSpPr>
        <p:spPr>
          <a:xfrm>
            <a:off x="4849091" y="2687205"/>
            <a:ext cx="6840000" cy="500063"/>
          </a:xfrm>
        </p:spPr>
        <p:txBody>
          <a:bodyPr/>
          <a:lstStyle>
            <a:lvl1pPr marL="0" indent="0">
              <a:buNone/>
              <a:defRPr b="1" i="0">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Tree>
    <p:extLst>
      <p:ext uri="{BB962C8B-B14F-4D97-AF65-F5344CB8AC3E}">
        <p14:creationId xmlns:p14="http://schemas.microsoft.com/office/powerpoint/2010/main" val="4235271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BE2D79BE-0914-959D-4C7A-D0F0620FA7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576" t="23038" r="37870" b="35414"/>
          <a:stretch/>
        </p:blipFill>
        <p:spPr>
          <a:xfrm>
            <a:off x="0" y="0"/>
            <a:ext cx="5430982" cy="6858000"/>
          </a:xfrm>
          <a:prstGeom prst="rect">
            <a:avLst/>
          </a:prstGeom>
        </p:spPr>
      </p:pic>
      <p:pic>
        <p:nvPicPr>
          <p:cNvPr id="4" name="Picture 3" descr="Graphical user interface, text&#10;&#10;Description automatically generated with medium confidence">
            <a:extLst>
              <a:ext uri="{FF2B5EF4-FFF2-40B4-BE49-F238E27FC236}">
                <a16:creationId xmlns:a16="http://schemas.microsoft.com/office/drawing/2014/main" id="{F33A7429-B28C-1DE1-BAB3-D51A6B43D5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5EC10100-D478-87A4-5990-90A7E6B84991}"/>
              </a:ext>
            </a:extLst>
          </p:cNvPr>
          <p:cNvSpPr>
            <a:spLocks noGrp="1"/>
          </p:cNvSpPr>
          <p:nvPr>
            <p:ph type="pic" sz="quarter" idx="10"/>
          </p:nvPr>
        </p:nvSpPr>
        <p:spPr>
          <a:xfrm>
            <a:off x="6354675" y="1114917"/>
            <a:ext cx="2629332" cy="2629332"/>
          </a:xfrm>
          <a:prstGeom prst="ellipse">
            <a:avLst/>
          </a:prstGeom>
          <a:solidFill>
            <a:schemeClr val="accent6">
              <a:lumMod val="95000"/>
            </a:schemeClr>
          </a:solidFill>
        </p:spPr>
        <p:txBody>
          <a:bodyPr/>
          <a:lstStyle>
            <a:lvl1pPr marL="0" indent="0" algn="ctr">
              <a:buNone/>
              <a:defRPr/>
            </a:lvl1pPr>
          </a:lstStyle>
          <a:p>
            <a:endParaRPr lang="en-US"/>
          </a:p>
        </p:txBody>
      </p:sp>
      <p:sp>
        <p:nvSpPr>
          <p:cNvPr id="7" name="Text Placeholder 6">
            <a:extLst>
              <a:ext uri="{FF2B5EF4-FFF2-40B4-BE49-F238E27FC236}">
                <a16:creationId xmlns:a16="http://schemas.microsoft.com/office/drawing/2014/main" id="{897130A4-9D1F-F3D2-AD03-FA04B28B1130}"/>
              </a:ext>
            </a:extLst>
          </p:cNvPr>
          <p:cNvSpPr>
            <a:spLocks noGrp="1"/>
          </p:cNvSpPr>
          <p:nvPr>
            <p:ph type="body" sz="quarter" idx="11" hasCustomPrompt="1"/>
          </p:nvPr>
        </p:nvSpPr>
        <p:spPr>
          <a:xfrm>
            <a:off x="6354675" y="3924952"/>
            <a:ext cx="5213211" cy="610177"/>
          </a:xfrm>
        </p:spPr>
        <p:txBody>
          <a:bodyPr anchor="b">
            <a:noAutofit/>
          </a:bodyPr>
          <a:lstStyle>
            <a:lvl1pPr marL="0" indent="0">
              <a:buNone/>
              <a:defRPr sz="32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9" name="Text Placeholder 8">
            <a:extLst>
              <a:ext uri="{FF2B5EF4-FFF2-40B4-BE49-F238E27FC236}">
                <a16:creationId xmlns:a16="http://schemas.microsoft.com/office/drawing/2014/main" id="{1347B5E0-F67C-77BE-8842-3E2030116510}"/>
              </a:ext>
            </a:extLst>
          </p:cNvPr>
          <p:cNvSpPr>
            <a:spLocks noGrp="1"/>
          </p:cNvSpPr>
          <p:nvPr>
            <p:ph type="body" sz="quarter" idx="12" hasCustomPrompt="1"/>
          </p:nvPr>
        </p:nvSpPr>
        <p:spPr>
          <a:xfrm>
            <a:off x="6354674" y="4548524"/>
            <a:ext cx="5213211" cy="610177"/>
          </a:xfrm>
        </p:spPr>
        <p:txBody>
          <a:bodyPr/>
          <a:lstStyle>
            <a:lvl1pPr marL="0" indent="0">
              <a:buNone/>
              <a:defRPr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
        <p:nvSpPr>
          <p:cNvPr id="11" name="Text Placeholder 10">
            <a:extLst>
              <a:ext uri="{FF2B5EF4-FFF2-40B4-BE49-F238E27FC236}">
                <a16:creationId xmlns:a16="http://schemas.microsoft.com/office/drawing/2014/main" id="{C8D6FE12-5823-6A5C-298C-5D918F438D41}"/>
              </a:ext>
            </a:extLst>
          </p:cNvPr>
          <p:cNvSpPr>
            <a:spLocks noGrp="1"/>
          </p:cNvSpPr>
          <p:nvPr>
            <p:ph type="body" sz="quarter" idx="13"/>
          </p:nvPr>
        </p:nvSpPr>
        <p:spPr>
          <a:xfrm>
            <a:off x="6354675" y="5264007"/>
            <a:ext cx="5213211" cy="887412"/>
          </a:xfrm>
        </p:spPr>
        <p:txBody>
          <a:bodyPr/>
          <a:lstStyle>
            <a:lvl1pPr marL="0" indent="0">
              <a:buNone/>
              <a:defRPr>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Tree>
    <p:extLst>
      <p:ext uri="{BB962C8B-B14F-4D97-AF65-F5344CB8AC3E}">
        <p14:creationId xmlns:p14="http://schemas.microsoft.com/office/powerpoint/2010/main" val="1537737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a:xfrm>
            <a:off x="2937165" y="2519507"/>
            <a:ext cx="6839699" cy="937202"/>
          </a:xfrm>
        </p:spPr>
        <p:txBody>
          <a:bodyPr anchor="b"/>
          <a:lstStyle/>
          <a:p>
            <a:endParaRPr lang="en-US" dirty="0"/>
          </a:p>
        </p:txBody>
      </p:sp>
      <p:sp>
        <p:nvSpPr>
          <p:cNvPr id="5" name="Text Placeholder 3">
            <a:extLst>
              <a:ext uri="{FF2B5EF4-FFF2-40B4-BE49-F238E27FC236}">
                <a16:creationId xmlns:a16="http://schemas.microsoft.com/office/drawing/2014/main" id="{C9E8ED28-4A3B-6B6A-8548-5616D3891ED1}"/>
              </a:ext>
            </a:extLst>
          </p:cNvPr>
          <p:cNvSpPr>
            <a:spLocks noGrp="1"/>
          </p:cNvSpPr>
          <p:nvPr>
            <p:ph type="body" sz="quarter" idx="10"/>
          </p:nvPr>
        </p:nvSpPr>
        <p:spPr>
          <a:xfrm>
            <a:off x="2937165" y="3511550"/>
            <a:ext cx="6840000" cy="500063"/>
          </a:xfrm>
        </p:spPr>
        <p:txBody>
          <a:bodyPr/>
          <a:lstStyle>
            <a:lvl1pPr marL="0" indent="0">
              <a:buNone/>
              <a:defRPr b="1" i="0">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Tree>
    <p:extLst>
      <p:ext uri="{BB962C8B-B14F-4D97-AF65-F5344CB8AC3E}">
        <p14:creationId xmlns:p14="http://schemas.microsoft.com/office/powerpoint/2010/main" val="359050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e / En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AC7804F1-CFA5-F6F4-A817-376DB495A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2294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8" name="Bild 9" descr="Logo KOINNO 300x116.png"/>
          <p:cNvPicPr>
            <a:picLocks noChangeAspect="1"/>
          </p:cNvPicPr>
          <p:nvPr userDrawn="1"/>
        </p:nvPicPr>
        <p:blipFill>
          <a:blip r:embed="rId2"/>
          <a:stretch>
            <a:fillRect/>
          </a:stretch>
        </p:blipFill>
        <p:spPr>
          <a:xfrm>
            <a:off x="10848051" y="6200873"/>
            <a:ext cx="986898" cy="381601"/>
          </a:xfrm>
          <a:prstGeom prst="rect">
            <a:avLst/>
          </a:prstGeom>
        </p:spPr>
      </p:pic>
    </p:spTree>
    <p:extLst>
      <p:ext uri="{BB962C8B-B14F-4D97-AF65-F5344CB8AC3E}">
        <p14:creationId xmlns:p14="http://schemas.microsoft.com/office/powerpoint/2010/main" val="2870762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C2F1BC7-90BF-47E2-98F3-E9F28DDA1B48}" type="datetimeFigureOut">
              <a:rPr lang="de-DE" smtClean="0"/>
              <a:t>13.05.2024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256295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C2F1BC7-90BF-47E2-98F3-E9F28DDA1B48}" type="datetimeFigureOut">
              <a:rPr lang="de-DE" smtClean="0"/>
              <a:t>13.05.2024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3253737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C2F1BC7-90BF-47E2-98F3-E9F28DDA1B48}" type="datetimeFigureOut">
              <a:rPr lang="de-DE" smtClean="0"/>
              <a:t>13.05.2024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3415983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C2F1BC7-90BF-47E2-98F3-E9F28DDA1B48}" type="datetimeFigureOut">
              <a:rPr lang="de-DE" smtClean="0"/>
              <a:t>13.05.2024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3001104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C2F1BC7-90BF-47E2-98F3-E9F28DDA1B48}" type="datetimeFigureOut">
              <a:rPr lang="de-DE" smtClean="0"/>
              <a:t>13.05.2024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18487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C2F1BC7-90BF-47E2-98F3-E9F28DDA1B48}" type="datetimeFigureOut">
              <a:rPr lang="de-DE" smtClean="0"/>
              <a:t>13.05.2024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1735893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C2F1BC7-90BF-47E2-98F3-E9F28DDA1B48}" type="datetimeFigureOut">
              <a:rPr lang="de-DE" smtClean="0"/>
              <a:t>13.05.2024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59141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 - 2 Perso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BE2D79BE-0914-959D-4C7A-D0F0620FA7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t="23038" r="37870" b="35414"/>
          <a:stretch/>
        </p:blipFill>
        <p:spPr>
          <a:xfrm>
            <a:off x="-4934340" y="0"/>
            <a:ext cx="10365322" cy="6858000"/>
          </a:xfrm>
          <a:prstGeom prst="rect">
            <a:avLst/>
          </a:prstGeom>
        </p:spPr>
      </p:pic>
      <p:pic>
        <p:nvPicPr>
          <p:cNvPr id="4" name="Picture 3" descr="Graphical user interface, text&#10;&#10;Description automatically generated with medium confidence">
            <a:extLst>
              <a:ext uri="{FF2B5EF4-FFF2-40B4-BE49-F238E27FC236}">
                <a16:creationId xmlns:a16="http://schemas.microsoft.com/office/drawing/2014/main" id="{F33A7429-B28C-1DE1-BAB3-D51A6B43D5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5EC10100-D478-87A4-5990-90A7E6B84991}"/>
              </a:ext>
            </a:extLst>
          </p:cNvPr>
          <p:cNvSpPr>
            <a:spLocks noGrp="1"/>
          </p:cNvSpPr>
          <p:nvPr>
            <p:ph type="pic" sz="quarter" idx="10"/>
          </p:nvPr>
        </p:nvSpPr>
        <p:spPr>
          <a:xfrm>
            <a:off x="6348413" y="1487568"/>
            <a:ext cx="1694047" cy="1694047"/>
          </a:xfrm>
          <a:prstGeom prst="ellipse">
            <a:avLst/>
          </a:prstGeom>
          <a:solidFill>
            <a:schemeClr val="accent6">
              <a:lumMod val="95000"/>
            </a:schemeClr>
          </a:solidFill>
        </p:spPr>
        <p:txBody>
          <a:bodyPr/>
          <a:lstStyle>
            <a:lvl1pPr marL="0" indent="0" algn="ctr">
              <a:buNone/>
              <a:defRPr/>
            </a:lvl1pPr>
          </a:lstStyle>
          <a:p>
            <a:endParaRPr lang="en-US" dirty="0"/>
          </a:p>
        </p:txBody>
      </p:sp>
      <p:sp>
        <p:nvSpPr>
          <p:cNvPr id="7" name="Text Placeholder 6">
            <a:extLst>
              <a:ext uri="{FF2B5EF4-FFF2-40B4-BE49-F238E27FC236}">
                <a16:creationId xmlns:a16="http://schemas.microsoft.com/office/drawing/2014/main" id="{897130A4-9D1F-F3D2-AD03-FA04B28B1130}"/>
              </a:ext>
            </a:extLst>
          </p:cNvPr>
          <p:cNvSpPr>
            <a:spLocks noGrp="1"/>
          </p:cNvSpPr>
          <p:nvPr>
            <p:ph type="body" sz="quarter" idx="11" hasCustomPrompt="1"/>
          </p:nvPr>
        </p:nvSpPr>
        <p:spPr>
          <a:xfrm>
            <a:off x="8248183" y="1727672"/>
            <a:ext cx="3531872" cy="610177"/>
          </a:xfrm>
        </p:spPr>
        <p:txBody>
          <a:bodyPr anchor="b">
            <a:noAutofit/>
          </a:bodyPr>
          <a:lstStyle>
            <a:lvl1pPr marL="0" indent="0">
              <a:buNone/>
              <a:defRPr sz="28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9" name="Text Placeholder 8">
            <a:extLst>
              <a:ext uri="{FF2B5EF4-FFF2-40B4-BE49-F238E27FC236}">
                <a16:creationId xmlns:a16="http://schemas.microsoft.com/office/drawing/2014/main" id="{1347B5E0-F67C-77BE-8842-3E2030116510}"/>
              </a:ext>
            </a:extLst>
          </p:cNvPr>
          <p:cNvSpPr>
            <a:spLocks noGrp="1"/>
          </p:cNvSpPr>
          <p:nvPr>
            <p:ph type="body" sz="quarter" idx="12" hasCustomPrompt="1"/>
          </p:nvPr>
        </p:nvSpPr>
        <p:spPr>
          <a:xfrm>
            <a:off x="8248184" y="2351244"/>
            <a:ext cx="3532546" cy="610177"/>
          </a:xfrm>
        </p:spPr>
        <p:txBody>
          <a:bodyPr>
            <a:normAutofit/>
          </a:bodyPr>
          <a:lstStyle>
            <a:lvl1pPr marL="0" indent="0">
              <a:buNone/>
              <a:defRPr sz="2000"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
        <p:nvSpPr>
          <p:cNvPr id="11" name="Text Placeholder 10">
            <a:extLst>
              <a:ext uri="{FF2B5EF4-FFF2-40B4-BE49-F238E27FC236}">
                <a16:creationId xmlns:a16="http://schemas.microsoft.com/office/drawing/2014/main" id="{C8D6FE12-5823-6A5C-298C-5D918F438D41}"/>
              </a:ext>
            </a:extLst>
          </p:cNvPr>
          <p:cNvSpPr>
            <a:spLocks noGrp="1"/>
          </p:cNvSpPr>
          <p:nvPr>
            <p:ph type="body" sz="quarter" idx="13"/>
          </p:nvPr>
        </p:nvSpPr>
        <p:spPr>
          <a:xfrm>
            <a:off x="6348412" y="5475850"/>
            <a:ext cx="5430967" cy="887412"/>
          </a:xfrm>
        </p:spPr>
        <p:txBody>
          <a:bodyPr/>
          <a:lstStyle>
            <a:lvl1pPr marL="0" indent="0">
              <a:buNone/>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
        <p:nvSpPr>
          <p:cNvPr id="2" name="Picture Placeholder 2">
            <a:extLst>
              <a:ext uri="{FF2B5EF4-FFF2-40B4-BE49-F238E27FC236}">
                <a16:creationId xmlns:a16="http://schemas.microsoft.com/office/drawing/2014/main" id="{365D76B2-4A31-85E7-BFBF-547721EE2A29}"/>
              </a:ext>
            </a:extLst>
          </p:cNvPr>
          <p:cNvSpPr>
            <a:spLocks noGrp="1"/>
          </p:cNvSpPr>
          <p:nvPr>
            <p:ph type="pic" sz="quarter" idx="14"/>
          </p:nvPr>
        </p:nvSpPr>
        <p:spPr>
          <a:xfrm>
            <a:off x="6347738" y="3450892"/>
            <a:ext cx="1694047" cy="1694047"/>
          </a:xfrm>
          <a:prstGeom prst="ellipse">
            <a:avLst/>
          </a:prstGeom>
          <a:solidFill>
            <a:schemeClr val="accent6">
              <a:lumMod val="95000"/>
            </a:schemeClr>
          </a:solidFill>
        </p:spPr>
        <p:txBody>
          <a:bodyPr/>
          <a:lstStyle>
            <a:lvl1pPr marL="0" indent="0" algn="ctr">
              <a:buNone/>
              <a:defRPr/>
            </a:lvl1pPr>
          </a:lstStyle>
          <a:p>
            <a:endParaRPr lang="en-US" dirty="0"/>
          </a:p>
        </p:txBody>
      </p:sp>
      <p:sp>
        <p:nvSpPr>
          <p:cNvPr id="5" name="Text Placeholder 6">
            <a:extLst>
              <a:ext uri="{FF2B5EF4-FFF2-40B4-BE49-F238E27FC236}">
                <a16:creationId xmlns:a16="http://schemas.microsoft.com/office/drawing/2014/main" id="{FD25D42B-9DD4-D149-5EAF-44DE62BF9F62}"/>
              </a:ext>
            </a:extLst>
          </p:cNvPr>
          <p:cNvSpPr>
            <a:spLocks noGrp="1"/>
          </p:cNvSpPr>
          <p:nvPr>
            <p:ph type="body" sz="quarter" idx="15" hasCustomPrompt="1"/>
          </p:nvPr>
        </p:nvSpPr>
        <p:spPr>
          <a:xfrm>
            <a:off x="8247508" y="3690996"/>
            <a:ext cx="3531872" cy="610177"/>
          </a:xfrm>
        </p:spPr>
        <p:txBody>
          <a:bodyPr anchor="b">
            <a:noAutofit/>
          </a:bodyPr>
          <a:lstStyle>
            <a:lvl1pPr marL="0" indent="0">
              <a:buNone/>
              <a:defRPr sz="28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8" name="Text Placeholder 8">
            <a:extLst>
              <a:ext uri="{FF2B5EF4-FFF2-40B4-BE49-F238E27FC236}">
                <a16:creationId xmlns:a16="http://schemas.microsoft.com/office/drawing/2014/main" id="{4BF8073A-8EE8-26C8-FB42-571F3EB2918C}"/>
              </a:ext>
            </a:extLst>
          </p:cNvPr>
          <p:cNvSpPr>
            <a:spLocks noGrp="1"/>
          </p:cNvSpPr>
          <p:nvPr>
            <p:ph type="body" sz="quarter" idx="16" hasCustomPrompt="1"/>
          </p:nvPr>
        </p:nvSpPr>
        <p:spPr>
          <a:xfrm>
            <a:off x="8247509" y="4314568"/>
            <a:ext cx="3532546" cy="610177"/>
          </a:xfrm>
        </p:spPr>
        <p:txBody>
          <a:bodyPr>
            <a:normAutofit/>
          </a:bodyPr>
          <a:lstStyle>
            <a:lvl1pPr marL="0" indent="0">
              <a:buNone/>
              <a:defRPr sz="2000"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Tree>
    <p:extLst>
      <p:ext uri="{BB962C8B-B14F-4D97-AF65-F5344CB8AC3E}">
        <p14:creationId xmlns:p14="http://schemas.microsoft.com/office/powerpoint/2010/main" val="2242729705"/>
      </p:ext>
    </p:extLst>
  </p:cSld>
  <p:clrMapOvr>
    <a:masterClrMapping/>
  </p:clrMapOvr>
  <p:extLst>
    <p:ext uri="{DCECCB84-F9BA-43D5-87BE-67443E8EF086}">
      <p15:sldGuideLst xmlns:p15="http://schemas.microsoft.com/office/powerpoint/2012/main">
        <p15:guide id="1" pos="3999">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C2F1BC7-90BF-47E2-98F3-E9F28DDA1B48}" type="datetimeFigureOut">
              <a:rPr lang="de-DE" smtClean="0"/>
              <a:t>13.05.2024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771474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C2F1BC7-90BF-47E2-98F3-E9F28DDA1B48}" type="datetimeFigureOut">
              <a:rPr lang="de-DE" smtClean="0"/>
              <a:t>13.05.2024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2653428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C2F1BC7-90BF-47E2-98F3-E9F28DDA1B48}" type="datetimeFigureOut">
              <a:rPr lang="de-DE" smtClean="0"/>
              <a:t>13.05.2024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BD49843-433C-4A12-AF98-A3C97E41B7BE}" type="slidenum">
              <a:rPr lang="de-DE" smtClean="0"/>
              <a:t>‹Nr.›</a:t>
            </a:fld>
            <a:endParaRPr lang="de-DE"/>
          </a:p>
        </p:txBody>
      </p:sp>
    </p:spTree>
    <p:extLst>
      <p:ext uri="{BB962C8B-B14F-4D97-AF65-F5344CB8AC3E}">
        <p14:creationId xmlns:p14="http://schemas.microsoft.com/office/powerpoint/2010/main" val="886712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Inhalt (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nSpc>
                <a:spcPts val="3500"/>
              </a:lnSpc>
              <a:defRPr baseline="0"/>
            </a:lvl1pPr>
          </a:lstStyle>
          <a:p>
            <a:r>
              <a:rPr lang="de-DE" dirty="0"/>
              <a:t>Titel hinzufügen</a:t>
            </a:r>
          </a:p>
        </p:txBody>
      </p:sp>
      <p:sp>
        <p:nvSpPr>
          <p:cNvPr id="7" name="Bildplatzhalter 6"/>
          <p:cNvSpPr>
            <a:spLocks noGrp="1"/>
          </p:cNvSpPr>
          <p:nvPr>
            <p:ph type="pic" sz="quarter" idx="11"/>
          </p:nvPr>
        </p:nvSpPr>
        <p:spPr>
          <a:xfrm>
            <a:off x="654051" y="1644650"/>
            <a:ext cx="7152000" cy="4089400"/>
          </a:xfrm>
          <a:noFill/>
        </p:spPr>
        <p:txBody>
          <a:bodyPr/>
          <a:lstStyle/>
          <a:p>
            <a:endParaRPr lang="de-DE" dirty="0"/>
          </a:p>
        </p:txBody>
      </p:sp>
      <p:sp>
        <p:nvSpPr>
          <p:cNvPr id="9" name="Textplatzhalter 8"/>
          <p:cNvSpPr>
            <a:spLocks noGrp="1"/>
          </p:cNvSpPr>
          <p:nvPr>
            <p:ph type="body" sz="quarter" idx="12" hasCustomPrompt="1"/>
          </p:nvPr>
        </p:nvSpPr>
        <p:spPr>
          <a:xfrm>
            <a:off x="8113185" y="1644650"/>
            <a:ext cx="3424767" cy="4089400"/>
          </a:xfrm>
        </p:spPr>
        <p:txBody>
          <a:bodyPr/>
          <a:lstStyle>
            <a:lvl1pPr marL="0" indent="0">
              <a:defRPr/>
            </a:lvl1pPr>
            <a:lvl4pPr>
              <a:buAutoNum type="alphaLcParenR"/>
              <a:defRPr/>
            </a:lvl4pPr>
            <a:lvl5pPr>
              <a:buFont typeface="Symbol" pitchFamily="18" charset="2"/>
              <a:buChar char="-"/>
              <a:defRPr/>
            </a:lvl5pPr>
          </a:lstStyle>
          <a:p>
            <a:pPr lvl="0"/>
            <a:r>
              <a:rPr lang="de-DE" dirty="0"/>
              <a:t>Text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Datumsplatzhalter 17"/>
          <p:cNvSpPr>
            <a:spLocks noGrp="1"/>
          </p:cNvSpPr>
          <p:nvPr>
            <p:ph type="dt" sz="half" idx="13"/>
          </p:nvPr>
        </p:nvSpPr>
        <p:spPr/>
        <p:txBody>
          <a:bodyPr/>
          <a:lstStyle/>
          <a:p>
            <a:fld id="{C18270B4-E4F1-4167-8F3D-AE5636FEDCDC}" type="datetime1">
              <a:rPr lang="de-DE" smtClean="0"/>
              <a:t>13.05.2024</a:t>
            </a:fld>
            <a:endParaRPr lang="de-DE" dirty="0"/>
          </a:p>
        </p:txBody>
      </p:sp>
      <p:sp>
        <p:nvSpPr>
          <p:cNvPr id="19" name="Foliennummernplatzhalter 18"/>
          <p:cNvSpPr>
            <a:spLocks noGrp="1"/>
          </p:cNvSpPr>
          <p:nvPr>
            <p:ph type="sldNum" sz="quarter" idx="14"/>
          </p:nvPr>
        </p:nvSpPr>
        <p:spPr/>
        <p:txBody>
          <a:bodyPr/>
          <a:lstStyle/>
          <a:p>
            <a:r>
              <a:rPr lang="de-DE" dirty="0"/>
              <a:t>|  Seite </a:t>
            </a:r>
            <a:fld id="{EC440199-2095-4288-8A0B-24A6EDF4450F}" type="slidenum">
              <a:rPr lang="de-DE" smtClean="0"/>
              <a:pPr/>
              <a:t>‹Nr.›</a:t>
            </a:fld>
            <a:endParaRPr lang="de-DE" dirty="0"/>
          </a:p>
        </p:txBody>
      </p:sp>
      <p:sp>
        <p:nvSpPr>
          <p:cNvPr id="8" name="Fußzeilenplatzhalter 10"/>
          <p:cNvSpPr>
            <a:spLocks noGrp="1"/>
          </p:cNvSpPr>
          <p:nvPr>
            <p:ph type="ftr" sz="quarter" idx="3"/>
          </p:nvPr>
        </p:nvSpPr>
        <p:spPr>
          <a:xfrm>
            <a:off x="6576053" y="6424738"/>
            <a:ext cx="3860800" cy="149101"/>
          </a:xfrm>
          <a:prstGeom prst="rect">
            <a:avLst/>
          </a:prstGeom>
        </p:spPr>
        <p:txBody>
          <a:bodyPr vert="horz" lIns="0" tIns="0" rIns="0" bIns="0" rtlCol="0" anchor="b" anchorCtr="0"/>
          <a:lstStyle>
            <a:lvl1pPr algn="r">
              <a:defRPr sz="700">
                <a:solidFill>
                  <a:schemeClr val="tx1">
                    <a:tint val="75000"/>
                  </a:schemeClr>
                </a:solidFill>
              </a:defRPr>
            </a:lvl1pPr>
          </a:lstStyle>
          <a:p>
            <a:r>
              <a:rPr lang="de-DE"/>
              <a:t>www.koinno-bmwk.de | </a:t>
            </a:r>
            <a:endParaRPr lang="de-DE" dirty="0"/>
          </a:p>
        </p:txBody>
      </p:sp>
    </p:spTree>
    <p:extLst>
      <p:ext uri="{BB962C8B-B14F-4D97-AF65-F5344CB8AC3E}">
        <p14:creationId xmlns:p14="http://schemas.microsoft.com/office/powerpoint/2010/main" val="2226973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Inhal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nSpc>
                <a:spcPts val="3500"/>
              </a:lnSpc>
              <a:defRPr baseline="0"/>
            </a:lvl1pPr>
          </a:lstStyle>
          <a:p>
            <a:r>
              <a:rPr lang="de-DE" dirty="0"/>
              <a:t>Titel hinzufügen</a:t>
            </a:r>
          </a:p>
        </p:txBody>
      </p:sp>
      <p:sp>
        <p:nvSpPr>
          <p:cNvPr id="5" name="Textplatzhalter 4"/>
          <p:cNvSpPr>
            <a:spLocks noGrp="1"/>
          </p:cNvSpPr>
          <p:nvPr>
            <p:ph type="body" sz="quarter" idx="11" hasCustomPrompt="1"/>
          </p:nvPr>
        </p:nvSpPr>
        <p:spPr>
          <a:xfrm>
            <a:off x="654051" y="1644650"/>
            <a:ext cx="10883900" cy="4089400"/>
          </a:xfrm>
        </p:spPr>
        <p:txBody>
          <a:bodyPr/>
          <a:lstStyle>
            <a:lvl3pPr>
              <a:buAutoNum type="arabicPeriod"/>
              <a:defRPr/>
            </a:lvl3pPr>
            <a:lvl4pPr>
              <a:lnSpc>
                <a:spcPts val="2400"/>
              </a:lnSpc>
              <a:buAutoNum type="alphaLcParenR"/>
              <a:defRPr/>
            </a:lvl4pPr>
            <a:lvl5pPr>
              <a:lnSpc>
                <a:spcPts val="2400"/>
              </a:lnSpc>
              <a:buFont typeface="Symbol" pitchFamily="18" charset="2"/>
              <a:buChar char="-"/>
              <a:defRPr/>
            </a:lvl5pPr>
          </a:lstStyle>
          <a:p>
            <a:pPr lvl="0"/>
            <a:r>
              <a:rPr lang="de-DE" dirty="0"/>
              <a:t>Text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2"/>
          </p:nvPr>
        </p:nvSpPr>
        <p:spPr/>
        <p:txBody>
          <a:bodyPr/>
          <a:lstStyle/>
          <a:p>
            <a:endParaRPr lang="de-DE" dirty="0"/>
          </a:p>
        </p:txBody>
      </p:sp>
      <p:sp>
        <p:nvSpPr>
          <p:cNvPr id="9" name="Foliennummernplatzhalter 8"/>
          <p:cNvSpPr>
            <a:spLocks noGrp="1"/>
          </p:cNvSpPr>
          <p:nvPr>
            <p:ph type="sldNum" sz="quarter" idx="13"/>
          </p:nvPr>
        </p:nvSpPr>
        <p:spPr/>
        <p:txBody>
          <a:bodyPr/>
          <a:lstStyle/>
          <a:p>
            <a:r>
              <a:rPr lang="de-DE" dirty="0"/>
              <a:t>|  Seite </a:t>
            </a:r>
            <a:fld id="{EC440199-2095-4288-8A0B-24A6EDF4450F}" type="slidenum">
              <a:rPr lang="de-DE" smtClean="0"/>
              <a:pPr/>
              <a:t>‹Nr.›</a:t>
            </a:fld>
            <a:endParaRPr lang="de-DE" dirty="0"/>
          </a:p>
        </p:txBody>
      </p:sp>
      <p:sp>
        <p:nvSpPr>
          <p:cNvPr id="7" name="Fußzeilenplatzhalter 10"/>
          <p:cNvSpPr>
            <a:spLocks noGrp="1"/>
          </p:cNvSpPr>
          <p:nvPr>
            <p:ph type="ftr" sz="quarter" idx="3"/>
          </p:nvPr>
        </p:nvSpPr>
        <p:spPr>
          <a:xfrm>
            <a:off x="6576053" y="6424738"/>
            <a:ext cx="3860800" cy="149101"/>
          </a:xfrm>
          <a:prstGeom prst="rect">
            <a:avLst/>
          </a:prstGeom>
        </p:spPr>
        <p:txBody>
          <a:bodyPr vert="horz" lIns="0" tIns="0" rIns="0" bIns="0" rtlCol="0" anchor="b" anchorCtr="0"/>
          <a:lstStyle>
            <a:lvl1pPr algn="r">
              <a:defRPr sz="700">
                <a:solidFill>
                  <a:schemeClr val="tx1">
                    <a:tint val="75000"/>
                  </a:schemeClr>
                </a:solidFill>
              </a:defRPr>
            </a:lvl1pPr>
          </a:lstStyle>
          <a:p>
            <a:endParaRPr lang="de-DE" dirty="0"/>
          </a:p>
        </p:txBody>
      </p:sp>
    </p:spTree>
    <p:extLst>
      <p:ext uri="{BB962C8B-B14F-4D97-AF65-F5344CB8AC3E}">
        <p14:creationId xmlns:p14="http://schemas.microsoft.com/office/powerpoint/2010/main" val="286949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me - 4 Perso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with medium confidence">
            <a:extLst>
              <a:ext uri="{FF2B5EF4-FFF2-40B4-BE49-F238E27FC236}">
                <a16:creationId xmlns:a16="http://schemas.microsoft.com/office/drawing/2014/main" id="{F33A7429-B28C-1DE1-BAB3-D51A6B43D5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6133" r="50000" b="22231"/>
          <a:stretch/>
        </p:blipFill>
        <p:spPr>
          <a:xfrm>
            <a:off x="4436952" y="-242275"/>
            <a:ext cx="3318096" cy="2300797"/>
          </a:xfrm>
          <a:prstGeom prst="rect">
            <a:avLst/>
          </a:prstGeom>
        </p:spPr>
      </p:pic>
      <p:sp>
        <p:nvSpPr>
          <p:cNvPr id="3" name="Picture Placeholder 2">
            <a:extLst>
              <a:ext uri="{FF2B5EF4-FFF2-40B4-BE49-F238E27FC236}">
                <a16:creationId xmlns:a16="http://schemas.microsoft.com/office/drawing/2014/main" id="{5EC10100-D478-87A4-5990-90A7E6B84991}"/>
              </a:ext>
            </a:extLst>
          </p:cNvPr>
          <p:cNvSpPr>
            <a:spLocks noGrp="1"/>
          </p:cNvSpPr>
          <p:nvPr>
            <p:ph type="pic" sz="quarter" idx="10"/>
          </p:nvPr>
        </p:nvSpPr>
        <p:spPr>
          <a:xfrm>
            <a:off x="6348215" y="2983194"/>
            <a:ext cx="1392672" cy="1392672"/>
          </a:xfrm>
          <a:prstGeom prst="ellipse">
            <a:avLst/>
          </a:prstGeom>
          <a:solidFill>
            <a:schemeClr val="accent6">
              <a:lumMod val="95000"/>
            </a:schemeClr>
          </a:solidFill>
        </p:spPr>
        <p:txBody>
          <a:bodyPr>
            <a:normAutofit/>
          </a:bodyPr>
          <a:lstStyle>
            <a:lvl1pPr marL="0" indent="0" algn="ctr">
              <a:buNone/>
              <a:defRPr sz="1800"/>
            </a:lvl1pPr>
          </a:lstStyle>
          <a:p>
            <a:endParaRPr lang="en-US" dirty="0"/>
          </a:p>
        </p:txBody>
      </p:sp>
      <p:sp>
        <p:nvSpPr>
          <p:cNvPr id="7" name="Text Placeholder 6">
            <a:extLst>
              <a:ext uri="{FF2B5EF4-FFF2-40B4-BE49-F238E27FC236}">
                <a16:creationId xmlns:a16="http://schemas.microsoft.com/office/drawing/2014/main" id="{897130A4-9D1F-F3D2-AD03-FA04B28B1130}"/>
              </a:ext>
            </a:extLst>
          </p:cNvPr>
          <p:cNvSpPr>
            <a:spLocks noGrp="1"/>
          </p:cNvSpPr>
          <p:nvPr>
            <p:ph type="body" sz="quarter" idx="11" hasCustomPrompt="1"/>
          </p:nvPr>
        </p:nvSpPr>
        <p:spPr>
          <a:xfrm>
            <a:off x="7947566" y="3072703"/>
            <a:ext cx="3533966" cy="610177"/>
          </a:xfrm>
        </p:spPr>
        <p:txBody>
          <a:bodyPr anchor="b">
            <a:noAutofit/>
          </a:bodyPr>
          <a:lstStyle>
            <a:lvl1pPr marL="0" indent="0">
              <a:buNone/>
              <a:defRPr sz="24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9" name="Text Placeholder 8">
            <a:extLst>
              <a:ext uri="{FF2B5EF4-FFF2-40B4-BE49-F238E27FC236}">
                <a16:creationId xmlns:a16="http://schemas.microsoft.com/office/drawing/2014/main" id="{1347B5E0-F67C-77BE-8842-3E2030116510}"/>
              </a:ext>
            </a:extLst>
          </p:cNvPr>
          <p:cNvSpPr>
            <a:spLocks noGrp="1"/>
          </p:cNvSpPr>
          <p:nvPr>
            <p:ph type="body" sz="quarter" idx="12" hasCustomPrompt="1"/>
          </p:nvPr>
        </p:nvSpPr>
        <p:spPr>
          <a:xfrm>
            <a:off x="7947509" y="3690012"/>
            <a:ext cx="3534640" cy="610177"/>
          </a:xfrm>
        </p:spPr>
        <p:txBody>
          <a:bodyPr>
            <a:normAutofit/>
          </a:bodyPr>
          <a:lstStyle>
            <a:lvl1pPr marL="0" indent="0">
              <a:buNone/>
              <a:defRPr sz="1800"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
        <p:nvSpPr>
          <p:cNvPr id="10" name="Picture Placeholder 2">
            <a:extLst>
              <a:ext uri="{FF2B5EF4-FFF2-40B4-BE49-F238E27FC236}">
                <a16:creationId xmlns:a16="http://schemas.microsoft.com/office/drawing/2014/main" id="{A66252DF-18E8-3F52-279C-F7F76A95DF5E}"/>
              </a:ext>
            </a:extLst>
          </p:cNvPr>
          <p:cNvSpPr>
            <a:spLocks noGrp="1"/>
          </p:cNvSpPr>
          <p:nvPr>
            <p:ph type="pic" sz="quarter" idx="14"/>
          </p:nvPr>
        </p:nvSpPr>
        <p:spPr>
          <a:xfrm>
            <a:off x="1139400" y="3043229"/>
            <a:ext cx="1392672" cy="1392672"/>
          </a:xfrm>
          <a:prstGeom prst="ellipse">
            <a:avLst/>
          </a:prstGeom>
          <a:solidFill>
            <a:schemeClr val="accent6">
              <a:lumMod val="95000"/>
            </a:schemeClr>
          </a:solidFill>
        </p:spPr>
        <p:txBody>
          <a:bodyPr>
            <a:normAutofit/>
          </a:bodyPr>
          <a:lstStyle>
            <a:lvl1pPr marL="0" indent="0" algn="ctr">
              <a:buNone/>
              <a:defRPr sz="1800"/>
            </a:lvl1pPr>
          </a:lstStyle>
          <a:p>
            <a:endParaRPr lang="en-US" dirty="0"/>
          </a:p>
        </p:txBody>
      </p:sp>
      <p:sp>
        <p:nvSpPr>
          <p:cNvPr id="12" name="Text Placeholder 6">
            <a:extLst>
              <a:ext uri="{FF2B5EF4-FFF2-40B4-BE49-F238E27FC236}">
                <a16:creationId xmlns:a16="http://schemas.microsoft.com/office/drawing/2014/main" id="{C5244146-3769-D3BB-A666-CF1BECD6A535}"/>
              </a:ext>
            </a:extLst>
          </p:cNvPr>
          <p:cNvSpPr>
            <a:spLocks noGrp="1"/>
          </p:cNvSpPr>
          <p:nvPr>
            <p:ph type="body" sz="quarter" idx="15" hasCustomPrompt="1"/>
          </p:nvPr>
        </p:nvSpPr>
        <p:spPr>
          <a:xfrm>
            <a:off x="2738750" y="3118114"/>
            <a:ext cx="3402787" cy="610177"/>
          </a:xfrm>
        </p:spPr>
        <p:txBody>
          <a:bodyPr anchor="b">
            <a:noAutofit/>
          </a:bodyPr>
          <a:lstStyle>
            <a:lvl1pPr marL="0" indent="0">
              <a:buNone/>
              <a:defRPr sz="24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13" name="Text Placeholder 8">
            <a:extLst>
              <a:ext uri="{FF2B5EF4-FFF2-40B4-BE49-F238E27FC236}">
                <a16:creationId xmlns:a16="http://schemas.microsoft.com/office/drawing/2014/main" id="{D9073D4A-4A80-942F-5C53-AF06EBEB8768}"/>
              </a:ext>
            </a:extLst>
          </p:cNvPr>
          <p:cNvSpPr>
            <a:spLocks noGrp="1"/>
          </p:cNvSpPr>
          <p:nvPr>
            <p:ph type="body" sz="quarter" idx="16" hasCustomPrompt="1"/>
          </p:nvPr>
        </p:nvSpPr>
        <p:spPr>
          <a:xfrm>
            <a:off x="2738695" y="3735423"/>
            <a:ext cx="3403436" cy="610177"/>
          </a:xfrm>
        </p:spPr>
        <p:txBody>
          <a:bodyPr>
            <a:normAutofit/>
          </a:bodyPr>
          <a:lstStyle>
            <a:lvl1pPr marL="0" indent="0">
              <a:buNone/>
              <a:defRPr sz="1800"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
        <p:nvSpPr>
          <p:cNvPr id="14" name="Picture Placeholder 2">
            <a:extLst>
              <a:ext uri="{FF2B5EF4-FFF2-40B4-BE49-F238E27FC236}">
                <a16:creationId xmlns:a16="http://schemas.microsoft.com/office/drawing/2014/main" id="{C6F270D0-039B-CDA0-82C0-604F6B44A7F3}"/>
              </a:ext>
            </a:extLst>
          </p:cNvPr>
          <p:cNvSpPr>
            <a:spLocks noGrp="1"/>
          </p:cNvSpPr>
          <p:nvPr>
            <p:ph type="pic" sz="quarter" idx="17"/>
          </p:nvPr>
        </p:nvSpPr>
        <p:spPr>
          <a:xfrm>
            <a:off x="1122560" y="4809344"/>
            <a:ext cx="1392672" cy="1392672"/>
          </a:xfrm>
          <a:prstGeom prst="ellipse">
            <a:avLst/>
          </a:prstGeom>
          <a:solidFill>
            <a:schemeClr val="accent6">
              <a:lumMod val="95000"/>
            </a:schemeClr>
          </a:solidFill>
        </p:spPr>
        <p:txBody>
          <a:bodyPr>
            <a:normAutofit/>
          </a:bodyPr>
          <a:lstStyle>
            <a:lvl1pPr marL="0" indent="0" algn="ctr">
              <a:buNone/>
              <a:defRPr sz="1800"/>
            </a:lvl1pPr>
          </a:lstStyle>
          <a:p>
            <a:endParaRPr lang="en-US" dirty="0"/>
          </a:p>
        </p:txBody>
      </p:sp>
      <p:sp>
        <p:nvSpPr>
          <p:cNvPr id="15" name="Text Placeholder 6">
            <a:extLst>
              <a:ext uri="{FF2B5EF4-FFF2-40B4-BE49-F238E27FC236}">
                <a16:creationId xmlns:a16="http://schemas.microsoft.com/office/drawing/2014/main" id="{AC533378-F739-B1E3-B585-EA3A4B2A547D}"/>
              </a:ext>
            </a:extLst>
          </p:cNvPr>
          <p:cNvSpPr>
            <a:spLocks noGrp="1"/>
          </p:cNvSpPr>
          <p:nvPr>
            <p:ph type="body" sz="quarter" idx="18" hasCustomPrompt="1"/>
          </p:nvPr>
        </p:nvSpPr>
        <p:spPr>
          <a:xfrm>
            <a:off x="2721966" y="4888371"/>
            <a:ext cx="3625613" cy="610177"/>
          </a:xfrm>
        </p:spPr>
        <p:txBody>
          <a:bodyPr anchor="b">
            <a:noAutofit/>
          </a:bodyPr>
          <a:lstStyle>
            <a:lvl1pPr marL="0" indent="0">
              <a:buNone/>
              <a:defRPr sz="24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16" name="Text Placeholder 8">
            <a:extLst>
              <a:ext uri="{FF2B5EF4-FFF2-40B4-BE49-F238E27FC236}">
                <a16:creationId xmlns:a16="http://schemas.microsoft.com/office/drawing/2014/main" id="{9F82DF37-1279-0DA5-04D3-1B6D329B77DF}"/>
              </a:ext>
            </a:extLst>
          </p:cNvPr>
          <p:cNvSpPr>
            <a:spLocks noGrp="1"/>
          </p:cNvSpPr>
          <p:nvPr>
            <p:ph type="body" sz="quarter" idx="19" hasCustomPrompt="1"/>
          </p:nvPr>
        </p:nvSpPr>
        <p:spPr>
          <a:xfrm>
            <a:off x="2721910" y="5505680"/>
            <a:ext cx="3626305" cy="610177"/>
          </a:xfrm>
        </p:spPr>
        <p:txBody>
          <a:bodyPr>
            <a:normAutofit/>
          </a:bodyPr>
          <a:lstStyle>
            <a:lvl1pPr marL="0" indent="0">
              <a:buNone/>
              <a:defRPr sz="1800"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
        <p:nvSpPr>
          <p:cNvPr id="17" name="Picture Placeholder 2">
            <a:extLst>
              <a:ext uri="{FF2B5EF4-FFF2-40B4-BE49-F238E27FC236}">
                <a16:creationId xmlns:a16="http://schemas.microsoft.com/office/drawing/2014/main" id="{18FD7A0F-3D83-50AB-689A-F40036E53536}"/>
              </a:ext>
            </a:extLst>
          </p:cNvPr>
          <p:cNvSpPr>
            <a:spLocks noGrp="1"/>
          </p:cNvSpPr>
          <p:nvPr>
            <p:ph type="pic" sz="quarter" idx="20"/>
          </p:nvPr>
        </p:nvSpPr>
        <p:spPr>
          <a:xfrm>
            <a:off x="6348158" y="4725020"/>
            <a:ext cx="1392672" cy="1392672"/>
          </a:xfrm>
          <a:prstGeom prst="ellipse">
            <a:avLst/>
          </a:prstGeom>
          <a:solidFill>
            <a:schemeClr val="accent6">
              <a:lumMod val="95000"/>
            </a:schemeClr>
          </a:solidFill>
        </p:spPr>
        <p:txBody>
          <a:bodyPr>
            <a:normAutofit/>
          </a:bodyPr>
          <a:lstStyle>
            <a:lvl1pPr marL="0" indent="0" algn="ctr">
              <a:buNone/>
              <a:defRPr sz="1800"/>
            </a:lvl1pPr>
          </a:lstStyle>
          <a:p>
            <a:endParaRPr lang="en-US" dirty="0"/>
          </a:p>
        </p:txBody>
      </p:sp>
      <p:sp>
        <p:nvSpPr>
          <p:cNvPr id="18" name="Text Placeholder 6">
            <a:extLst>
              <a:ext uri="{FF2B5EF4-FFF2-40B4-BE49-F238E27FC236}">
                <a16:creationId xmlns:a16="http://schemas.microsoft.com/office/drawing/2014/main" id="{712431F2-FD37-9502-86A3-7AF012DE1A20}"/>
              </a:ext>
            </a:extLst>
          </p:cNvPr>
          <p:cNvSpPr>
            <a:spLocks noGrp="1"/>
          </p:cNvSpPr>
          <p:nvPr>
            <p:ph type="body" sz="quarter" idx="21" hasCustomPrompt="1"/>
          </p:nvPr>
        </p:nvSpPr>
        <p:spPr>
          <a:xfrm>
            <a:off x="7947509" y="4832910"/>
            <a:ext cx="3533966" cy="610177"/>
          </a:xfrm>
        </p:spPr>
        <p:txBody>
          <a:bodyPr anchor="b">
            <a:noAutofit/>
          </a:bodyPr>
          <a:lstStyle>
            <a:lvl1pPr marL="0" indent="0">
              <a:buNone/>
              <a:defRPr sz="2400" b="1" i="0">
                <a:solidFill>
                  <a:schemeClr val="accent1"/>
                </a:solidFill>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noProof="0" dirty="0"/>
              <a:t>Name </a:t>
            </a:r>
            <a:r>
              <a:rPr lang="en-GB" dirty="0" err="1"/>
              <a:t>hinzufügen</a:t>
            </a:r>
            <a:endParaRPr lang="en-GB" noProof="0" dirty="0"/>
          </a:p>
        </p:txBody>
      </p:sp>
      <p:sp>
        <p:nvSpPr>
          <p:cNvPr id="19" name="Text Placeholder 8">
            <a:extLst>
              <a:ext uri="{FF2B5EF4-FFF2-40B4-BE49-F238E27FC236}">
                <a16:creationId xmlns:a16="http://schemas.microsoft.com/office/drawing/2014/main" id="{84106951-21A3-40D1-4E83-C42B3D079E3D}"/>
              </a:ext>
            </a:extLst>
          </p:cNvPr>
          <p:cNvSpPr>
            <a:spLocks noGrp="1"/>
          </p:cNvSpPr>
          <p:nvPr>
            <p:ph type="body" sz="quarter" idx="22" hasCustomPrompt="1"/>
          </p:nvPr>
        </p:nvSpPr>
        <p:spPr>
          <a:xfrm>
            <a:off x="7947452" y="5450219"/>
            <a:ext cx="3534640" cy="610177"/>
          </a:xfrm>
        </p:spPr>
        <p:txBody>
          <a:bodyPr>
            <a:normAutofit/>
          </a:bodyPr>
          <a:lstStyle>
            <a:lvl1pPr marL="0" indent="0">
              <a:buNone/>
              <a:defRPr sz="1800" b="1" i="0">
                <a:latin typeface="Amazon Ember" panose="020B0603020204020204" pitchFamily="34" charset="0"/>
                <a:ea typeface="Amazon Ember" panose="020B0603020204020204" pitchFamily="34" charset="0"/>
                <a:cs typeface="Amazon Ember" panose="020B0603020204020204" pitchFamily="34" charset="0"/>
              </a:defRPr>
            </a:lvl1pPr>
          </a:lstStyle>
          <a:p>
            <a:pPr lvl="0"/>
            <a:r>
              <a:rPr lang="en-GB" dirty="0" err="1"/>
              <a:t>Untertitlel</a:t>
            </a:r>
            <a:r>
              <a:rPr lang="en-GB" dirty="0"/>
              <a:t> </a:t>
            </a:r>
            <a:r>
              <a:rPr lang="en-GB" dirty="0" err="1"/>
              <a:t>hinzufügen</a:t>
            </a:r>
            <a:endParaRPr lang="en-US" dirty="0"/>
          </a:p>
        </p:txBody>
      </p:sp>
      <p:sp>
        <p:nvSpPr>
          <p:cNvPr id="21" name="Text Placeholder 10">
            <a:extLst>
              <a:ext uri="{FF2B5EF4-FFF2-40B4-BE49-F238E27FC236}">
                <a16:creationId xmlns:a16="http://schemas.microsoft.com/office/drawing/2014/main" id="{CBE1ADA7-A31B-F65F-5DB1-C270F36B4471}"/>
              </a:ext>
            </a:extLst>
          </p:cNvPr>
          <p:cNvSpPr>
            <a:spLocks noGrp="1"/>
          </p:cNvSpPr>
          <p:nvPr>
            <p:ph type="body" sz="quarter" idx="13" hasCustomPrompt="1"/>
          </p:nvPr>
        </p:nvSpPr>
        <p:spPr>
          <a:xfrm>
            <a:off x="1139400" y="1908771"/>
            <a:ext cx="9913200" cy="887412"/>
          </a:xfrm>
        </p:spPr>
        <p:txBody>
          <a:bodyPr anchor="ctr">
            <a:normAutofit/>
          </a:bodyPr>
          <a:lstStyle>
            <a:lvl1pPr marL="0" indent="0" algn="ctr">
              <a:buNone/>
              <a:defRPr sz="3200" b="1" i="0">
                <a:latin typeface="Amazon Ember" panose="020B0603020204020204" pitchFamily="34" charset="0"/>
                <a:ea typeface="Amazon Ember" panose="020B0603020204020204" pitchFamily="34" charset="0"/>
                <a:cs typeface="Amazon Ember"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GB" dirty="0" err="1"/>
              <a:t>Podiumsdiskussion</a:t>
            </a:r>
            <a:endParaRPr lang="en-GB" dirty="0"/>
          </a:p>
        </p:txBody>
      </p:sp>
    </p:spTree>
    <p:extLst>
      <p:ext uri="{BB962C8B-B14F-4D97-AF65-F5344CB8AC3E}">
        <p14:creationId xmlns:p14="http://schemas.microsoft.com/office/powerpoint/2010/main" val="2002403844"/>
      </p:ext>
    </p:extLst>
  </p:cSld>
  <p:clrMapOvr>
    <a:masterClrMapping/>
  </p:clrMapOvr>
  <p:extLst>
    <p:ext uri="{DCECCB84-F9BA-43D5-87BE-67443E8EF086}">
      <p15:sldGuideLst xmlns:p15="http://schemas.microsoft.com/office/powerpoint/2012/main">
        <p15:guide id="1" pos="3999">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435913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CECC3-321C-BD8F-E20E-829F55EAD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924" t="16913" r="6161" b="3926"/>
          <a:stretch/>
        </p:blipFill>
        <p:spPr>
          <a:xfrm>
            <a:off x="-1" y="-1"/>
            <a:ext cx="12192001" cy="6858001"/>
          </a:xfrm>
          <a:prstGeom prst="rect">
            <a:avLst/>
          </a:prstGeom>
        </p:spPr>
      </p:pic>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298693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849EA-4111-3F48-A05D-2534AFAD6D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87" t="10420" r="15898" b="10420"/>
          <a:stretch/>
        </p:blipFill>
        <p:spPr>
          <a:xfrm>
            <a:off x="0" y="-1"/>
            <a:ext cx="12192000" cy="6858001"/>
          </a:xfrm>
          <a:prstGeom prst="rect">
            <a:avLst/>
          </a:prstGeom>
        </p:spPr>
      </p:pic>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145926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86B4D82C-AF0C-D2DB-7A06-2C20100DBE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67" t="15339" r="14918" b="5500"/>
          <a:stretch/>
        </p:blipFill>
        <p:spPr>
          <a:xfrm>
            <a:off x="0" y="0"/>
            <a:ext cx="12192000" cy="6858000"/>
          </a:xfrm>
          <a:prstGeom prst="rect">
            <a:avLst/>
          </a:prstGeom>
        </p:spPr>
      </p:pic>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12909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73B9-C05B-2884-B396-5B60E806A082}"/>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10782DE-BE89-BA02-1B38-605D798BAEE1}"/>
              </a:ext>
            </a:extLst>
          </p:cNvPr>
          <p:cNvSpPr>
            <a:spLocks noGrp="1"/>
          </p:cNvSpPr>
          <p:nvPr>
            <p:ph type="body" sz="quarter" idx="10"/>
          </p:nvPr>
        </p:nvSpPr>
        <p:spPr>
          <a:xfrm>
            <a:off x="509588" y="1357168"/>
            <a:ext cx="11179175" cy="500063"/>
          </a:xfrm>
        </p:spPr>
        <p:txBody>
          <a:bodyPr/>
          <a:lstStyle>
            <a:lvl1pPr marL="0" indent="0">
              <a:buNone/>
              <a:defRPr b="1" i="0">
                <a:latin typeface="Amazon Ember Heavy" panose="020B0603020204020204" pitchFamily="34" charset="0"/>
                <a:ea typeface="Amazon Ember Heavy" panose="020B0603020204020204" pitchFamily="34" charset="0"/>
                <a:cs typeface="Amazon Ember Heavy" panose="020B0603020204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GB" dirty="0"/>
          </a:p>
        </p:txBody>
      </p:sp>
      <p:sp>
        <p:nvSpPr>
          <p:cNvPr id="6" name="Content Placeholder 5">
            <a:extLst>
              <a:ext uri="{FF2B5EF4-FFF2-40B4-BE49-F238E27FC236}">
                <a16:creationId xmlns:a16="http://schemas.microsoft.com/office/drawing/2014/main" id="{34831F99-3317-C083-1ED1-1A048F42014D}"/>
              </a:ext>
            </a:extLst>
          </p:cNvPr>
          <p:cNvSpPr>
            <a:spLocks noGrp="1"/>
          </p:cNvSpPr>
          <p:nvPr>
            <p:ph sz="quarter" idx="11"/>
          </p:nvPr>
        </p:nvSpPr>
        <p:spPr>
          <a:xfrm>
            <a:off x="509588" y="2106613"/>
            <a:ext cx="11179175" cy="412793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GB"/>
          </a:p>
        </p:txBody>
      </p:sp>
    </p:spTree>
    <p:extLst>
      <p:ext uri="{BB962C8B-B14F-4D97-AF65-F5344CB8AC3E}">
        <p14:creationId xmlns:p14="http://schemas.microsoft.com/office/powerpoint/2010/main" val="2086560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347486-F3C2-48ED-B583-4913C473B85D}"/>
              </a:ext>
            </a:extLst>
          </p:cNvPr>
          <p:cNvSpPr>
            <a:spLocks noGrp="1"/>
          </p:cNvSpPr>
          <p:nvPr>
            <p:ph type="title"/>
          </p:nvPr>
        </p:nvSpPr>
        <p:spPr>
          <a:xfrm>
            <a:off x="508957" y="365126"/>
            <a:ext cx="11179833" cy="937202"/>
          </a:xfrm>
          <a:prstGeom prst="rect">
            <a:avLst/>
          </a:prstGeom>
        </p:spPr>
        <p:txBody>
          <a:bodyPr vert="horz" lIns="91440" tIns="45720" rIns="91440" bIns="45720" rtlCol="0" anchor="ctr">
            <a:normAutofit/>
          </a:bodyPr>
          <a:lstStyle/>
          <a:p>
            <a:endParaRPr lang="en-GB" dirty="0"/>
          </a:p>
        </p:txBody>
      </p:sp>
      <p:sp>
        <p:nvSpPr>
          <p:cNvPr id="5" name="Text Placeholder 4">
            <a:extLst>
              <a:ext uri="{FF2B5EF4-FFF2-40B4-BE49-F238E27FC236}">
                <a16:creationId xmlns:a16="http://schemas.microsoft.com/office/drawing/2014/main" id="{36C45293-65A4-44CA-91E0-E041B16BCEAA}"/>
              </a:ext>
            </a:extLst>
          </p:cNvPr>
          <p:cNvSpPr>
            <a:spLocks noGrp="1"/>
          </p:cNvSpPr>
          <p:nvPr>
            <p:ph type="body" idx="1"/>
          </p:nvPr>
        </p:nvSpPr>
        <p:spPr>
          <a:xfrm>
            <a:off x="508958" y="1856509"/>
            <a:ext cx="11179834" cy="432045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GB" dirty="0"/>
          </a:p>
        </p:txBody>
      </p:sp>
    </p:spTree>
    <p:extLst>
      <p:ext uri="{BB962C8B-B14F-4D97-AF65-F5344CB8AC3E}">
        <p14:creationId xmlns:p14="http://schemas.microsoft.com/office/powerpoint/2010/main" val="104757904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Lst>
  <p:txStyles>
    <p:titleStyle>
      <a:lvl1pPr algn="l" defTabSz="609585" rtl="0" eaLnBrk="1" latinLnBrk="0" hangingPunct="1">
        <a:spcBef>
          <a:spcPct val="0"/>
        </a:spcBef>
        <a:buNone/>
        <a:defRPr sz="3200" b="1"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p:titleStyle>
    <p:bodyStyle>
      <a:lvl1pPr marL="457189" indent="-457189" algn="l" defTabSz="609585" rtl="0" eaLnBrk="1" latinLnBrk="0" hangingPunct="1">
        <a:spcBef>
          <a:spcPct val="20000"/>
        </a:spcBef>
        <a:buFont typeface="Arial"/>
        <a:buChar char="•"/>
        <a:defRPr sz="24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990575" indent="-380990" algn="l" defTabSz="609585" rtl="0" eaLnBrk="1" latinLnBrk="0" hangingPunct="1">
        <a:spcBef>
          <a:spcPct val="20000"/>
        </a:spcBef>
        <a:buFont typeface="Arial"/>
        <a:buChar char="–"/>
        <a:defRPr sz="20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2pPr>
      <a:lvl3pPr marL="1523962" indent="-304792" algn="l" defTabSz="609585" rtl="0" eaLnBrk="1" latinLnBrk="0" hangingPunct="1">
        <a:spcBef>
          <a:spcPct val="20000"/>
        </a:spcBef>
        <a:buFont typeface="Arial"/>
        <a:buChar char="•"/>
        <a:defRPr sz="16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3pPr>
      <a:lvl4pPr marL="2133547" indent="-304792" algn="l" defTabSz="609585" rtl="0" eaLnBrk="1" latinLnBrk="0" hangingPunct="1">
        <a:spcBef>
          <a:spcPct val="20000"/>
        </a:spcBef>
        <a:buFont typeface="Arial"/>
        <a:buChar char="–"/>
        <a:defRPr sz="14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4pPr>
      <a:lvl5pPr marL="2743131" indent="-304792" algn="l" defTabSz="609585" rtl="0" eaLnBrk="1" latinLnBrk="0" hangingPunct="1">
        <a:spcBef>
          <a:spcPct val="20000"/>
        </a:spcBef>
        <a:buFont typeface="Arial"/>
        <a:buChar char="»"/>
        <a:defRPr sz="14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orient="horz" pos="1139" userDrawn="1">
          <p15:clr>
            <a:srgbClr val="F26B43"/>
          </p15:clr>
        </p15:guide>
        <p15:guide id="3" orient="horz" pos="935" userDrawn="1">
          <p15:clr>
            <a:srgbClr val="F26B43"/>
          </p15:clr>
        </p15:guide>
        <p15:guide id="4" orient="horz" pos="3952" userDrawn="1">
          <p15:clr>
            <a:srgbClr val="F26B43"/>
          </p15:clr>
        </p15:guide>
        <p15:guide id="5" pos="3840" userDrawn="1">
          <p15:clr>
            <a:srgbClr val="F26B43"/>
          </p15:clr>
        </p15:guide>
        <p15:guide id="6" pos="393" userDrawn="1">
          <p15:clr>
            <a:srgbClr val="F26B43"/>
          </p15:clr>
        </p15:guide>
        <p15:guide id="7"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1BC7-90BF-47E2-98F3-E9F28DDA1B48}" type="datetimeFigureOut">
              <a:rPr lang="de-DE" smtClean="0"/>
              <a:t>13.05.2024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9843-433C-4A12-AF98-A3C97E41B7BE}" type="slidenum">
              <a:rPr lang="de-DE" smtClean="0"/>
              <a:t>‹Nr.›</a:t>
            </a:fld>
            <a:endParaRPr lang="de-DE"/>
          </a:p>
        </p:txBody>
      </p:sp>
      <p:pic>
        <p:nvPicPr>
          <p:cNvPr id="7" name="Grafik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5787" y="5925347"/>
            <a:ext cx="1506591" cy="932652"/>
          </a:xfrm>
          <a:prstGeom prst="rect">
            <a:avLst/>
          </a:prstGeom>
        </p:spPr>
      </p:pic>
      <p:pic>
        <p:nvPicPr>
          <p:cNvPr id="8" name="Bild 9" descr="Logo KOINNO 300x116.png"/>
          <p:cNvPicPr>
            <a:picLocks noChangeAspect="1"/>
          </p:cNvPicPr>
          <p:nvPr userDrawn="1"/>
        </p:nvPicPr>
        <p:blipFill>
          <a:blip r:embed="rId16"/>
          <a:stretch>
            <a:fillRect/>
          </a:stretch>
        </p:blipFill>
        <p:spPr>
          <a:xfrm>
            <a:off x="10848051" y="6200873"/>
            <a:ext cx="986898" cy="381601"/>
          </a:xfrm>
          <a:prstGeom prst="rect">
            <a:avLst/>
          </a:prstGeom>
        </p:spPr>
      </p:pic>
    </p:spTree>
    <p:extLst>
      <p:ext uri="{BB962C8B-B14F-4D97-AF65-F5344CB8AC3E}">
        <p14:creationId xmlns:p14="http://schemas.microsoft.com/office/powerpoint/2010/main" val="137020928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koinnovationsplatz.de/"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8" Type="http://schemas.openxmlformats.org/officeDocument/2006/relationships/hyperlink" Target="https://app.koinnovationsplatz.de/challenges/65ddbfb09d45bccded61018f" TargetMode="External"/><Relationship Id="rId3" Type="http://schemas.openxmlformats.org/officeDocument/2006/relationships/hyperlink" Target="https://app.koinnovationsplatz.de/challenges/663a3f689ce5bc4429c2fcac" TargetMode="External"/><Relationship Id="rId7" Type="http://schemas.openxmlformats.org/officeDocument/2006/relationships/hyperlink" Target="https://app.koinnovationsplatz.de/challenges/65f9a5eed26ee1c10811c550" TargetMode="External"/><Relationship Id="rId2" Type="http://schemas.openxmlformats.org/officeDocument/2006/relationships/hyperlink" Target="https://app.koinnovationsplatz.de/challenges/663a40819ce5bc4429c2fd47" TargetMode="External"/><Relationship Id="rId1" Type="http://schemas.openxmlformats.org/officeDocument/2006/relationships/slideLayout" Target="../slideLayouts/slideLayout23.xml"/><Relationship Id="rId6" Type="http://schemas.openxmlformats.org/officeDocument/2006/relationships/hyperlink" Target="https://app.koinnovationsplatz.de/challenges/66140ae79ce5bc4429bab557" TargetMode="External"/><Relationship Id="rId5" Type="http://schemas.openxmlformats.org/officeDocument/2006/relationships/hyperlink" Target="https://app.koinnovationsplatz.de/challenges/661fd76f9ce5bc4429bd47f0" TargetMode="External"/><Relationship Id="rId10" Type="http://schemas.openxmlformats.org/officeDocument/2006/relationships/hyperlink" Target="https://app.koinnovationsplatz.de/challenges/65c5eecef2d7080f89365818" TargetMode="External"/><Relationship Id="rId4" Type="http://schemas.openxmlformats.org/officeDocument/2006/relationships/hyperlink" Target="https://app.koinnovationsplatz.de/challenges/6630f0369ce5bc4429c11e67" TargetMode="External"/><Relationship Id="rId9" Type="http://schemas.openxmlformats.org/officeDocument/2006/relationships/hyperlink" Target="https://app.koinnovationsplatz.de/challenges/65d6229a094ba1568336af7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app.koinnovationsplatz.de/challenges/63b3e96fae181c0fb7b94180" TargetMode="External"/><Relationship Id="rId3" Type="http://schemas.openxmlformats.org/officeDocument/2006/relationships/hyperlink" Target="https://app.koinnovationsplatz.de/challenges/655f502a4253bc080cea749c" TargetMode="External"/><Relationship Id="rId7" Type="http://schemas.openxmlformats.org/officeDocument/2006/relationships/hyperlink" Target="https://app.koinnovationsplatz.de/challenges/63ecdb0ce305fba7a8c1d049" TargetMode="External"/><Relationship Id="rId2" Type="http://schemas.openxmlformats.org/officeDocument/2006/relationships/hyperlink" Target="https://app.koinnovationsplatz.de/challenges/65b12592f2d7080f8932e8f2" TargetMode="External"/><Relationship Id="rId1" Type="http://schemas.openxmlformats.org/officeDocument/2006/relationships/slideLayout" Target="../slideLayouts/slideLayout23.xml"/><Relationship Id="rId6" Type="http://schemas.openxmlformats.org/officeDocument/2006/relationships/hyperlink" Target="https://app.koinnovationsplatz.de/challenges/6464a679fa9fb2c566569092" TargetMode="External"/><Relationship Id="rId5" Type="http://schemas.openxmlformats.org/officeDocument/2006/relationships/hyperlink" Target="https://app.koinnovationsplatz.de/challenges/649a78e29097b95628ab54e4" TargetMode="External"/><Relationship Id="rId4" Type="http://schemas.openxmlformats.org/officeDocument/2006/relationships/hyperlink" Target="https://app.koinnovationsplatz.de/challenges/64da06d7e745ee341e29a2a3" TargetMode="External"/><Relationship Id="rId9" Type="http://schemas.openxmlformats.org/officeDocument/2006/relationships/hyperlink" Target="https://app.koinnovationsplatz.de/challenges/63860c248c7de5847e3efd5b" TargetMode="Externa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koinnovationsplatz.de/"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koinno-bmwk.de/oeffentliche-auftraggeber/fristenassistent/" TargetMode="Externa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hyperlink" Target="https://fristen.koinno-bmwk.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4.jpg"/><Relationship Id="rId2" Type="http://schemas.openxmlformats.org/officeDocument/2006/relationships/hyperlink" Target="https://fristen.koinno-bmwk.de/verfahrensart-waehlen" TargetMode="External"/><Relationship Id="rId1" Type="http://schemas.openxmlformats.org/officeDocument/2006/relationships/slideLayout" Target="../slideLayouts/slideLayout28.xml"/><Relationship Id="rId6" Type="http://schemas.openxmlformats.org/officeDocument/2006/relationships/hyperlink" Target="https://fristen.koinno-bmwk.de/im-kalender-anpassen" TargetMode="External"/><Relationship Id="rId5" Type="http://schemas.openxmlformats.org/officeDocument/2006/relationships/image" Target="../media/image53.jpg"/><Relationship Id="rId4" Type="http://schemas.openxmlformats.org/officeDocument/2006/relationships/hyperlink" Target="https://fristen.koinno-bmwk.de/fristen-festlege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www.koinno-bmwk.de/oeffentliche-auftraggeber/vergabe-wahl-o-mat/" TargetMode="External"/><Relationship Id="rId1" Type="http://schemas.openxmlformats.org/officeDocument/2006/relationships/slideLayout" Target="../slideLayouts/slideLayout34.xml"/><Relationship Id="rId5" Type="http://schemas.openxmlformats.org/officeDocument/2006/relationships/image" Target="../media/image56.jpg"/><Relationship Id="rId4" Type="http://schemas.openxmlformats.org/officeDocument/2006/relationships/hyperlink" Target="https://wahlomat.koinno-bmwk.d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www.koinno-bmwk.de/koinno/koinnomagazin/" TargetMode="External"/><Relationship Id="rId1" Type="http://schemas.openxmlformats.org/officeDocument/2006/relationships/slideLayout" Target="../slideLayouts/slideLayout30.xml"/><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hyperlink" Target="http://www.koinno-bmwk.de/eu-foerderung" TargetMode="External"/><Relationship Id="rId5" Type="http://schemas.openxmlformats.org/officeDocument/2006/relationships/image" Target="../media/image12.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hyperlink" Target="https://www.koinno-bmwi.de/veranstaltungen/aktuell/"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7.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7.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koinno-bmwk.de/" TargetMode="Externa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hyperlink" Target="http://www.koinnovationsplatz.de/" TargetMode="Externa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36" t="23551" r="-177" b="1158"/>
          <a:stretch/>
        </p:blipFill>
        <p:spPr>
          <a:xfrm>
            <a:off x="-9796" y="-32659"/>
            <a:ext cx="12240000" cy="6925337"/>
          </a:xfrm>
          <a:prstGeom prst="rect">
            <a:avLst/>
          </a:prstGeom>
        </p:spPr>
      </p:pic>
      <p:sp>
        <p:nvSpPr>
          <p:cNvPr id="5" name="Rechteck 4"/>
          <p:cNvSpPr/>
          <p:nvPr/>
        </p:nvSpPr>
        <p:spPr>
          <a:xfrm>
            <a:off x="365760" y="272779"/>
            <a:ext cx="11478869" cy="32371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3000" dirty="0">
              <a:solidFill>
                <a:schemeClr val="tx1"/>
              </a:solidFill>
              <a:latin typeface="BundesSerif Office  Regular"/>
            </a:endParaRPr>
          </a:p>
          <a:p>
            <a:pPr lvl="1"/>
            <a:endParaRPr lang="de-DE" sz="3000" dirty="0">
              <a:solidFill>
                <a:schemeClr val="tx1"/>
              </a:solidFill>
              <a:latin typeface="BundesSerif Office  Regular"/>
            </a:endParaRPr>
          </a:p>
          <a:p>
            <a:pPr lvl="1"/>
            <a:r>
              <a:rPr lang="de-DE" sz="3000" dirty="0">
                <a:solidFill>
                  <a:schemeClr val="tx1"/>
                </a:solidFill>
                <a:latin typeface="BundesSerif Office" panose="02050002050300000203" pitchFamily="18" charset="0"/>
              </a:rPr>
              <a:t>Kompetenzzentrum innovative Beschaffung</a:t>
            </a:r>
            <a:br>
              <a:rPr lang="de-DE" sz="3000" dirty="0">
                <a:solidFill>
                  <a:schemeClr val="tx1"/>
                </a:solidFill>
                <a:latin typeface="BundesSerif Office" panose="02050002050300000203" pitchFamily="18" charset="0"/>
              </a:rPr>
            </a:br>
            <a:r>
              <a:rPr lang="de-DE" sz="2200" dirty="0">
                <a:solidFill>
                  <a:schemeClr val="tx1"/>
                </a:solidFill>
                <a:latin typeface="BundesSerif Office" panose="02050002050300000203" pitchFamily="18" charset="0"/>
              </a:rPr>
              <a:t>Im Auftrag des BMWK</a:t>
            </a:r>
          </a:p>
          <a:p>
            <a:pPr lvl="1"/>
            <a:endParaRPr lang="de-DE" sz="2200" dirty="0">
              <a:solidFill>
                <a:schemeClr val="tx1"/>
              </a:solidFill>
              <a:latin typeface="BundesSerif Office" panose="02050002050300000203" pitchFamily="18" charset="0"/>
            </a:endParaRPr>
          </a:p>
          <a:p>
            <a:pPr lvl="1"/>
            <a:r>
              <a:rPr lang="de-DE" sz="2400" b="0" i="0" dirty="0">
                <a:solidFill>
                  <a:srgbClr val="005A96"/>
                </a:solidFill>
                <a:effectLst/>
                <a:latin typeface="BundesSansWeb"/>
              </a:rPr>
              <a:t>KOINNO Challenge-Geber-Day: Innovative Beschaffung geht doch!</a:t>
            </a:r>
            <a:endParaRPr lang="de-DE" sz="2200" b="0" i="0" dirty="0">
              <a:solidFill>
                <a:schemeClr val="tx1"/>
              </a:solidFill>
              <a:effectLst/>
              <a:latin typeface="BundesSerif Office" panose="02050002050300000203" pitchFamily="18" charset="0"/>
            </a:endParaRPr>
          </a:p>
          <a:p>
            <a:pPr lvl="1"/>
            <a:r>
              <a:rPr lang="de-DE" sz="2200" dirty="0">
                <a:solidFill>
                  <a:schemeClr val="tx1"/>
                </a:solidFill>
                <a:latin typeface="BundesSerif Office" panose="02050002050300000203" pitchFamily="18" charset="0"/>
              </a:rPr>
              <a:t>Berlin, Mai 2024</a:t>
            </a:r>
          </a:p>
        </p:txBody>
      </p:sp>
      <p:pic>
        <p:nvPicPr>
          <p:cNvPr id="6" name="Bild 9" descr="Logo KOINNO 300x116.png"/>
          <p:cNvPicPr>
            <a:picLocks noChangeAspect="1"/>
          </p:cNvPicPr>
          <p:nvPr/>
        </p:nvPicPr>
        <p:blipFill>
          <a:blip r:embed="rId3"/>
          <a:stretch>
            <a:fillRect/>
          </a:stretch>
        </p:blipFill>
        <p:spPr>
          <a:xfrm>
            <a:off x="10194907" y="487108"/>
            <a:ext cx="1404774" cy="543180"/>
          </a:xfrm>
          <a:prstGeom prst="rect">
            <a:avLst/>
          </a:prstGeom>
        </p:spPr>
      </p:pic>
      <p:pic>
        <p:nvPicPr>
          <p:cNvPr id="7" name="Grafik 6"/>
          <p:cNvPicPr>
            <a:picLocks noChangeAspect="1"/>
          </p:cNvPicPr>
          <p:nvPr/>
        </p:nvPicPr>
        <p:blipFill>
          <a:blip r:embed="rId4"/>
          <a:stretch>
            <a:fillRect/>
          </a:stretch>
        </p:blipFill>
        <p:spPr>
          <a:xfrm>
            <a:off x="653957" y="421550"/>
            <a:ext cx="1962156" cy="1050862"/>
          </a:xfrm>
          <a:prstGeom prst="rect">
            <a:avLst/>
          </a:prstGeom>
        </p:spPr>
      </p:pic>
      <p:sp>
        <p:nvSpPr>
          <p:cNvPr id="8" name="Textfeld 7"/>
          <p:cNvSpPr txBox="1"/>
          <p:nvPr/>
        </p:nvSpPr>
        <p:spPr>
          <a:xfrm>
            <a:off x="9101429" y="6211389"/>
            <a:ext cx="2743200" cy="369332"/>
          </a:xfrm>
          <a:prstGeom prst="rect">
            <a:avLst/>
          </a:prstGeom>
          <a:noFill/>
        </p:spPr>
        <p:txBody>
          <a:bodyPr wrap="square" rtlCol="0">
            <a:spAutoFit/>
          </a:bodyPr>
          <a:lstStyle/>
          <a:p>
            <a:r>
              <a:rPr lang="de-DE" dirty="0">
                <a:latin typeface="BundesSerif Office" panose="02050002050300000203" pitchFamily="18" charset="0"/>
              </a:rPr>
              <a:t>Matthias Berg | BME e.V.</a:t>
            </a:r>
          </a:p>
        </p:txBody>
      </p:sp>
    </p:spTree>
    <p:extLst>
      <p:ext uri="{BB962C8B-B14F-4D97-AF65-F5344CB8AC3E}">
        <p14:creationId xmlns:p14="http://schemas.microsoft.com/office/powerpoint/2010/main" val="44448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000" dirty="0">
                <a:latin typeface="BundesSerif Office" panose="02050002050300000203" pitchFamily="18" charset="0"/>
              </a:rPr>
              <a:t>Bedeutung der Markterkundung für mehr Innovation</a:t>
            </a:r>
          </a:p>
        </p:txBody>
      </p:sp>
      <p:sp>
        <p:nvSpPr>
          <p:cNvPr id="3" name="Inhaltsplatzhalter 2"/>
          <p:cNvSpPr>
            <a:spLocks noGrp="1"/>
          </p:cNvSpPr>
          <p:nvPr>
            <p:ph idx="1"/>
          </p:nvPr>
        </p:nvSpPr>
        <p:spPr>
          <a:xfrm>
            <a:off x="838200" y="1636213"/>
            <a:ext cx="10515600" cy="4351338"/>
          </a:xfrm>
        </p:spPr>
        <p:txBody>
          <a:bodyPr>
            <a:normAutofit/>
          </a:bodyPr>
          <a:lstStyle/>
          <a:p>
            <a:pPr>
              <a:buClr>
                <a:srgbClr val="00549A"/>
              </a:buClr>
            </a:pPr>
            <a:r>
              <a:rPr lang="de-DE" sz="2000" dirty="0">
                <a:latin typeface="BundesSans Office" panose="020B0002030500000203" pitchFamily="34" charset="0"/>
              </a:rPr>
              <a:t>Instrument zur Erstellung fundierter Leistungsbeschreibungen, </a:t>
            </a:r>
            <a:br>
              <a:rPr lang="de-DE" sz="2000" dirty="0">
                <a:latin typeface="BundesSans Office" panose="020B0002030500000203" pitchFamily="34" charset="0"/>
              </a:rPr>
            </a:br>
            <a:r>
              <a:rPr lang="de-DE" sz="2000" dirty="0">
                <a:latin typeface="BundesSans Office" panose="020B0002030500000203" pitchFamily="34" charset="0"/>
              </a:rPr>
              <a:t>für Bewertung von Angeboten und intelligenter Vergabe</a:t>
            </a:r>
          </a:p>
          <a:p>
            <a:pPr>
              <a:buClr>
                <a:srgbClr val="00549A"/>
              </a:buClr>
            </a:pPr>
            <a:r>
              <a:rPr lang="de-DE" sz="2000" dirty="0">
                <a:latin typeface="BundesSans Office" panose="020B0002030500000203" pitchFamily="34" charset="0"/>
              </a:rPr>
              <a:t>Wissensgrundlage für strategische Entscheidungen </a:t>
            </a:r>
          </a:p>
          <a:p>
            <a:pPr>
              <a:buClr>
                <a:srgbClr val="00549A"/>
              </a:buClr>
            </a:pPr>
            <a:r>
              <a:rPr lang="de-DE" sz="2000" dirty="0">
                <a:latin typeface="BundesSans Office" panose="020B0002030500000203" pitchFamily="34" charset="0"/>
              </a:rPr>
              <a:t>Dynamik am Markt kontinuierlich mitverfolgen</a:t>
            </a:r>
          </a:p>
          <a:p>
            <a:pPr marL="0" indent="0">
              <a:buNone/>
            </a:pPr>
            <a:endParaRPr lang="de-DE" sz="2000" dirty="0">
              <a:latin typeface="BundesSans Office" panose="020B0002030500000203" pitchFamily="34" charset="0"/>
            </a:endParaRPr>
          </a:p>
          <a:p>
            <a:pPr marL="0" indent="0">
              <a:buNone/>
            </a:pPr>
            <a:endParaRPr lang="de-DE" sz="2000" dirty="0">
              <a:latin typeface="BundesSans Office" panose="020B0002030500000203" pitchFamily="34" charset="0"/>
            </a:endParaRPr>
          </a:p>
          <a:p>
            <a:pPr marL="0" indent="0" algn="just">
              <a:buNone/>
            </a:pPr>
            <a:endParaRPr lang="de-DE" sz="2000" dirty="0">
              <a:latin typeface="BundesSans Office" panose="020B0002030500000203" pitchFamily="34" charset="0"/>
            </a:endParaRPr>
          </a:p>
          <a:p>
            <a:pPr marL="0" indent="0" algn="just">
              <a:buNone/>
            </a:pPr>
            <a:r>
              <a:rPr lang="de-DE" sz="2000" dirty="0">
                <a:latin typeface="BundesSans Office" panose="020B0002030500000203" pitchFamily="34" charset="0"/>
              </a:rPr>
              <a:t>Durch eine intensive Marktkommunikation und -analyse sollen die Anforderungen und Ziele verifiziert und verfeinert sowie potenzielle Anbieter bzw. verfügbare Lösungsmöglichkeiten identifiziert werden. Ein intensiver Informationsaustausch zwischen Markt und Beschaffer hilft somit bei der Lokalisierung innovativer Lösungen sowie der Abschätzung zukünftiger Entwicklungen und sind wichtige Bestandteile einer innovationsorientierten Beschaffungspolitik. </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853" y="1349142"/>
            <a:ext cx="2829464" cy="2861345"/>
          </a:xfrm>
          <a:prstGeom prst="rect">
            <a:avLst/>
          </a:prstGeom>
        </p:spPr>
      </p:pic>
      <p:sp>
        <p:nvSpPr>
          <p:cNvPr id="4" name="Rechteck 3"/>
          <p:cNvSpPr/>
          <p:nvPr/>
        </p:nvSpPr>
        <p:spPr>
          <a:xfrm>
            <a:off x="838200" y="4210487"/>
            <a:ext cx="10515600" cy="1619794"/>
          </a:xfrm>
          <a:prstGeom prst="rect">
            <a:avLst/>
          </a:prstGeom>
          <a:noFill/>
          <a:ln w="38100">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8855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68778" y="530932"/>
            <a:ext cx="9483108" cy="841205"/>
          </a:xfrm>
          <a:solidFill>
            <a:srgbClr val="66B3B9"/>
          </a:solidFill>
        </p:spPr>
        <p:txBody>
          <a:bodyPr>
            <a:normAutofit/>
          </a:bodyPr>
          <a:lstStyle/>
          <a:p>
            <a:pPr algn="ctr"/>
            <a:r>
              <a:rPr lang="de-DE" sz="3000" dirty="0">
                <a:solidFill>
                  <a:schemeClr val="bg1"/>
                </a:solidFill>
                <a:latin typeface="BundesSerif Office" panose="02050002050300000203" pitchFamily="18" charset="0"/>
              </a:rPr>
              <a:t>Möglichkeiten für öffentliche Auftraggeber</a:t>
            </a:r>
          </a:p>
        </p:txBody>
      </p:sp>
      <p:sp>
        <p:nvSpPr>
          <p:cNvPr id="3" name="Textplatzhalter 2"/>
          <p:cNvSpPr>
            <a:spLocks noGrp="1"/>
          </p:cNvSpPr>
          <p:nvPr>
            <p:ph type="body" idx="1"/>
          </p:nvPr>
        </p:nvSpPr>
        <p:spPr>
          <a:xfrm>
            <a:off x="1368778" y="1489027"/>
            <a:ext cx="4593714" cy="714946"/>
          </a:xfrm>
          <a:solidFill>
            <a:srgbClr val="009396"/>
          </a:solidFill>
        </p:spPr>
        <p:txBody>
          <a:bodyPr anchor="ctr">
            <a:normAutofit/>
          </a:bodyPr>
          <a:lstStyle/>
          <a:p>
            <a:pPr algn="ctr"/>
            <a:r>
              <a:rPr lang="de-DE" sz="3000" dirty="0" err="1">
                <a:solidFill>
                  <a:schemeClr val="bg1"/>
                </a:solidFill>
                <a:latin typeface="BundesSerif Office" panose="02050002050300000203" pitchFamily="18" charset="0"/>
              </a:rPr>
              <a:t>Challenges</a:t>
            </a:r>
            <a:endParaRPr lang="de-DE" sz="3000" dirty="0">
              <a:solidFill>
                <a:schemeClr val="bg1"/>
              </a:solidFill>
              <a:latin typeface="BundesSerif Office" panose="02050002050300000203" pitchFamily="18" charset="0"/>
            </a:endParaRPr>
          </a:p>
        </p:txBody>
      </p:sp>
      <p:sp>
        <p:nvSpPr>
          <p:cNvPr id="4" name="Inhaltsplatzhalter 3"/>
          <p:cNvSpPr>
            <a:spLocks noGrp="1"/>
          </p:cNvSpPr>
          <p:nvPr>
            <p:ph sz="half" idx="2"/>
          </p:nvPr>
        </p:nvSpPr>
        <p:spPr>
          <a:xfrm>
            <a:off x="1368779" y="2316671"/>
            <a:ext cx="4593713" cy="3541778"/>
          </a:xfrm>
          <a:solidFill>
            <a:srgbClr val="49A8AC">
              <a:alpha val="80000"/>
            </a:srgbClr>
          </a:solidFill>
        </p:spPr>
        <p:txBody>
          <a:bodyPr anchor="ctr">
            <a:normAutofit/>
          </a:bodyPr>
          <a:lstStyle/>
          <a:p>
            <a:r>
              <a:rPr lang="de-DE" sz="2400" dirty="0">
                <a:solidFill>
                  <a:schemeClr val="bg1"/>
                </a:solidFill>
                <a:latin typeface="BundesSans Office" panose="020B0002030500000203" pitchFamily="34" charset="0"/>
              </a:rPr>
              <a:t>Unbürokratische und rechtskonforme Markterkundung</a:t>
            </a:r>
          </a:p>
          <a:p>
            <a:r>
              <a:rPr lang="de-DE" sz="2400" dirty="0">
                <a:solidFill>
                  <a:schemeClr val="bg1"/>
                </a:solidFill>
                <a:latin typeface="BundesSans Office" panose="020B0002030500000203" pitchFamily="34" charset="0"/>
              </a:rPr>
              <a:t>Passende Lösungen und Produkte innovativer Unternehmen zu Ihren Herausforderungen</a:t>
            </a:r>
          </a:p>
          <a:p>
            <a:r>
              <a:rPr lang="de-DE" sz="2400" dirty="0">
                <a:solidFill>
                  <a:schemeClr val="bg1"/>
                </a:solidFill>
                <a:latin typeface="BundesSans Office" panose="020B0002030500000203" pitchFamily="34" charset="0"/>
              </a:rPr>
              <a:t>Begleitung durch die Challenge durch das KOINNO-Team</a:t>
            </a:r>
          </a:p>
        </p:txBody>
      </p:sp>
      <p:sp>
        <p:nvSpPr>
          <p:cNvPr id="5" name="Textplatzhalter 4"/>
          <p:cNvSpPr>
            <a:spLocks noGrp="1"/>
          </p:cNvSpPr>
          <p:nvPr>
            <p:ph type="body" sz="quarter" idx="3"/>
          </p:nvPr>
        </p:nvSpPr>
        <p:spPr>
          <a:xfrm>
            <a:off x="6053175" y="1484835"/>
            <a:ext cx="4798711" cy="719138"/>
          </a:xfrm>
          <a:solidFill>
            <a:srgbClr val="009396"/>
          </a:solidFill>
        </p:spPr>
        <p:txBody>
          <a:bodyPr anchor="ctr">
            <a:normAutofit fontScale="92500"/>
          </a:bodyPr>
          <a:lstStyle/>
          <a:p>
            <a:pPr algn="ctr"/>
            <a:r>
              <a:rPr lang="de-DE" sz="3000" dirty="0">
                <a:solidFill>
                  <a:schemeClr val="bg1"/>
                </a:solidFill>
                <a:latin typeface="BundesSerif Office" panose="02050002050300000203" pitchFamily="18" charset="0"/>
              </a:rPr>
              <a:t>Marktplatz der Innovationen</a:t>
            </a:r>
          </a:p>
        </p:txBody>
      </p:sp>
      <p:sp>
        <p:nvSpPr>
          <p:cNvPr id="6" name="Inhaltsplatzhalter 5"/>
          <p:cNvSpPr>
            <a:spLocks noGrp="1"/>
          </p:cNvSpPr>
          <p:nvPr>
            <p:ph sz="quarter" idx="4"/>
          </p:nvPr>
        </p:nvSpPr>
        <p:spPr>
          <a:xfrm>
            <a:off x="6053173" y="2316671"/>
            <a:ext cx="4798711" cy="3541778"/>
          </a:xfrm>
          <a:solidFill>
            <a:srgbClr val="49A8AC">
              <a:alpha val="80000"/>
            </a:srgbClr>
          </a:solidFill>
        </p:spPr>
        <p:txBody>
          <a:bodyPr anchor="ctr">
            <a:normAutofit/>
          </a:bodyPr>
          <a:lstStyle/>
          <a:p>
            <a:r>
              <a:rPr lang="de-DE" sz="2400" dirty="0">
                <a:solidFill>
                  <a:schemeClr val="bg1"/>
                </a:solidFill>
                <a:latin typeface="BundesSans Office" panose="020B0002030500000203" pitchFamily="34" charset="0"/>
              </a:rPr>
              <a:t>Innovative Lösungen und Produkte für den öffentlichen Sektor kennenlernen</a:t>
            </a:r>
          </a:p>
          <a:p>
            <a:r>
              <a:rPr lang="de-DE" sz="2400" dirty="0">
                <a:solidFill>
                  <a:schemeClr val="bg1"/>
                </a:solidFill>
                <a:latin typeface="BundesSans Office" panose="020B0002030500000203" pitchFamily="34" charset="0"/>
              </a:rPr>
              <a:t>Unkompliziert und unverbindlich mehr Informationen durch direkten Kontakt mit den Unternehmen erhalten</a:t>
            </a:r>
          </a:p>
          <a:p>
            <a:r>
              <a:rPr lang="de-DE" sz="2400" dirty="0">
                <a:solidFill>
                  <a:schemeClr val="bg1"/>
                </a:solidFill>
                <a:latin typeface="BundesSans Office" panose="020B0002030500000203" pitchFamily="34" charset="0"/>
              </a:rPr>
              <a:t>Inspiration für zukünftige Beschaffungen durch Innovationen</a:t>
            </a:r>
          </a:p>
        </p:txBody>
      </p:sp>
      <p:sp>
        <p:nvSpPr>
          <p:cNvPr id="9" name="Flussdiagramm: Zusammenführen 8"/>
          <p:cNvSpPr/>
          <p:nvPr/>
        </p:nvSpPr>
        <p:spPr>
          <a:xfrm>
            <a:off x="8195927" y="2203973"/>
            <a:ext cx="513205" cy="238134"/>
          </a:xfrm>
          <a:prstGeom prst="flowChartMerge">
            <a:avLst/>
          </a:prstGeom>
          <a:solidFill>
            <a:srgbClr val="009396"/>
          </a:solidFill>
          <a:ln>
            <a:solidFill>
              <a:srgbClr val="00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ussdiagramm: Zusammenführen 10"/>
          <p:cNvSpPr/>
          <p:nvPr/>
        </p:nvSpPr>
        <p:spPr>
          <a:xfrm>
            <a:off x="3420365" y="2203973"/>
            <a:ext cx="513205" cy="238134"/>
          </a:xfrm>
          <a:prstGeom prst="flowChartMerge">
            <a:avLst/>
          </a:prstGeom>
          <a:solidFill>
            <a:srgbClr val="009396"/>
          </a:solidFill>
          <a:ln>
            <a:solidFill>
              <a:srgbClr val="00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27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2351" y="201840"/>
            <a:ext cx="10487297" cy="614589"/>
          </a:xfrm>
        </p:spPr>
        <p:txBody>
          <a:bodyPr>
            <a:normAutofit fontScale="90000"/>
          </a:bodyPr>
          <a:lstStyle/>
          <a:p>
            <a:pPr algn="ctr"/>
            <a:r>
              <a:rPr lang="de-DE" u="sng" dirty="0">
                <a:solidFill>
                  <a:srgbClr val="005597"/>
                </a:solidFill>
                <a:latin typeface="BundesSerif Office" panose="02050002050300000203" pitchFamily="18" charset="0"/>
              </a:rPr>
              <a:t>www.koinnovationsplatz.de</a:t>
            </a:r>
            <a:r>
              <a:rPr lang="de-DE" u="sng" dirty="0">
                <a:latin typeface="BundesSerif Office" panose="02050002050300000203" pitchFamily="18" charset="0"/>
              </a:rPr>
              <a:t> </a:t>
            </a:r>
          </a:p>
        </p:txBody>
      </p:sp>
      <p:pic>
        <p:nvPicPr>
          <p:cNvPr id="5" name="Grafik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9" y="1026779"/>
            <a:ext cx="10058400" cy="47611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921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r="541"/>
          <a:stretch/>
        </p:blipFill>
        <p:spPr>
          <a:xfrm>
            <a:off x="1133203" y="871028"/>
            <a:ext cx="10003971" cy="4759495"/>
          </a:xfrm>
          <a:prstGeom prst="rect">
            <a:avLst/>
          </a:prstGeom>
          <a:ln>
            <a:noFill/>
          </a:ln>
          <a:effectLst>
            <a:outerShdw blurRad="190500" algn="tl" rotWithShape="0">
              <a:srgbClr val="000000">
                <a:alpha val="70000"/>
              </a:srgbClr>
            </a:outerShdw>
          </a:effectLst>
        </p:spPr>
      </p:pic>
      <p:sp>
        <p:nvSpPr>
          <p:cNvPr id="5" name="Ellipse 4"/>
          <p:cNvSpPr/>
          <p:nvPr/>
        </p:nvSpPr>
        <p:spPr>
          <a:xfrm>
            <a:off x="3781698" y="933993"/>
            <a:ext cx="1254034" cy="293915"/>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312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r="541"/>
          <a:stretch/>
        </p:blipFill>
        <p:spPr>
          <a:xfrm>
            <a:off x="1133203" y="871028"/>
            <a:ext cx="10003971" cy="4759495"/>
          </a:xfrm>
          <a:prstGeom prst="rect">
            <a:avLst/>
          </a:prstGeom>
          <a:ln>
            <a:noFill/>
          </a:ln>
          <a:effectLst>
            <a:outerShdw blurRad="190500" algn="tl" rotWithShape="0">
              <a:srgbClr val="000000">
                <a:alpha val="70000"/>
              </a:srgbClr>
            </a:outerShdw>
          </a:effectLst>
        </p:spPr>
      </p:pic>
      <p:sp>
        <p:nvSpPr>
          <p:cNvPr id="5" name="Ellipse 4"/>
          <p:cNvSpPr/>
          <p:nvPr/>
        </p:nvSpPr>
        <p:spPr>
          <a:xfrm>
            <a:off x="3781698" y="933993"/>
            <a:ext cx="1254034" cy="293915"/>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r="417"/>
          <a:stretch/>
        </p:blipFill>
        <p:spPr>
          <a:xfrm>
            <a:off x="1964871" y="1574290"/>
            <a:ext cx="8340634" cy="37098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37385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17" y="855616"/>
            <a:ext cx="10058400" cy="4758355"/>
          </a:xfrm>
          <a:prstGeom prst="rect">
            <a:avLst/>
          </a:prstGeom>
          <a:ln>
            <a:noFill/>
          </a:ln>
          <a:effectLst>
            <a:outerShdw blurRad="190500" algn="tl" rotWithShape="0">
              <a:srgbClr val="000000">
                <a:alpha val="70000"/>
              </a:srgbClr>
            </a:outerShdw>
          </a:effectLst>
        </p:spPr>
      </p:pic>
      <p:sp>
        <p:nvSpPr>
          <p:cNvPr id="5" name="Ellipse 4"/>
          <p:cNvSpPr/>
          <p:nvPr/>
        </p:nvSpPr>
        <p:spPr>
          <a:xfrm>
            <a:off x="5016137" y="933994"/>
            <a:ext cx="1227908" cy="287384"/>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362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17" y="855616"/>
            <a:ext cx="10058400" cy="4758355"/>
          </a:xfrm>
          <a:prstGeom prst="rect">
            <a:avLst/>
          </a:prstGeom>
          <a:ln>
            <a:noFill/>
          </a:ln>
          <a:effectLst>
            <a:outerShdw blurRad="190500" algn="tl" rotWithShape="0">
              <a:srgbClr val="000000">
                <a:alpha val="70000"/>
              </a:srgbClr>
            </a:outerShdw>
          </a:effectLst>
        </p:spPr>
      </p:pic>
      <p:sp>
        <p:nvSpPr>
          <p:cNvPr id="5" name="Ellipse 4"/>
          <p:cNvSpPr/>
          <p:nvPr/>
        </p:nvSpPr>
        <p:spPr>
          <a:xfrm>
            <a:off x="5016137" y="933994"/>
            <a:ext cx="1227908" cy="287384"/>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040" y="1777620"/>
            <a:ext cx="8364010" cy="32801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017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23" y="888095"/>
            <a:ext cx="10058400" cy="4763666"/>
          </a:xfrm>
          <a:prstGeom prst="rect">
            <a:avLst/>
          </a:prstGeom>
          <a:ln>
            <a:noFill/>
          </a:ln>
          <a:effectLst>
            <a:outerShdw blurRad="190500" algn="tl" rotWithShape="0">
              <a:srgbClr val="000000">
                <a:alpha val="70000"/>
              </a:srgbClr>
            </a:outerShdw>
          </a:effectLst>
        </p:spPr>
      </p:pic>
      <p:sp>
        <p:nvSpPr>
          <p:cNvPr id="3" name="Ellipse 2"/>
          <p:cNvSpPr/>
          <p:nvPr/>
        </p:nvSpPr>
        <p:spPr>
          <a:xfrm>
            <a:off x="6263640" y="953589"/>
            <a:ext cx="698863" cy="287384"/>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03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67F1A-0541-DBE5-72FA-F7F8FBA89E23}"/>
              </a:ext>
            </a:extLst>
          </p:cNvPr>
          <p:cNvSpPr>
            <a:spLocks noGrp="1"/>
          </p:cNvSpPr>
          <p:nvPr>
            <p:ph type="title"/>
          </p:nvPr>
        </p:nvSpPr>
        <p:spPr>
          <a:xfrm>
            <a:off x="691551" y="89079"/>
            <a:ext cx="10515600" cy="1325563"/>
          </a:xfrm>
        </p:spPr>
        <p:txBody>
          <a:bodyPr>
            <a:normAutofit/>
          </a:bodyPr>
          <a:lstStyle/>
          <a:p>
            <a:r>
              <a:rPr lang="de-DE" sz="3000" dirty="0">
                <a:latin typeface="BundesSans Office" panose="020B0002030500000203" pitchFamily="34" charset="0"/>
              </a:rPr>
              <a:t>Checkliste Challenge</a:t>
            </a:r>
          </a:p>
        </p:txBody>
      </p:sp>
      <p:sp>
        <p:nvSpPr>
          <p:cNvPr id="3" name="Inhaltsplatzhalter 2">
            <a:extLst>
              <a:ext uri="{FF2B5EF4-FFF2-40B4-BE49-F238E27FC236}">
                <a16:creationId xmlns:a16="http://schemas.microsoft.com/office/drawing/2014/main" id="{E4390CEE-74A0-33C5-C9A8-30691DDB658A}"/>
              </a:ext>
            </a:extLst>
          </p:cNvPr>
          <p:cNvSpPr>
            <a:spLocks noGrp="1"/>
          </p:cNvSpPr>
          <p:nvPr>
            <p:ph idx="1"/>
          </p:nvPr>
        </p:nvSpPr>
        <p:spPr>
          <a:xfrm>
            <a:off x="691551" y="1414642"/>
            <a:ext cx="5778260" cy="4486275"/>
          </a:xfrm>
        </p:spPr>
        <p:txBody>
          <a:bodyPr/>
          <a:lstStyle/>
          <a:p>
            <a:pPr lvl="0">
              <a:buFont typeface="Wingdings" panose="05000000000000000000" pitchFamily="2" charset="2"/>
              <a:buChar char="ü"/>
            </a:pPr>
            <a:r>
              <a:rPr lang="de-DE" sz="2000" dirty="0">
                <a:effectLst/>
                <a:latin typeface="BundesSerif Office" panose="02050002050300000203" pitchFamily="18" charset="0"/>
                <a:ea typeface="Times New Roman" panose="02020603050405020304" pitchFamily="18" charset="0"/>
              </a:rPr>
              <a:t>Haben Sie ein ungelöstes Problem und können </a:t>
            </a:r>
            <a:br>
              <a:rPr lang="de-DE" sz="2000" dirty="0">
                <a:effectLst/>
                <a:latin typeface="BundesSerif Office" panose="02050002050300000203" pitchFamily="18" charset="0"/>
                <a:ea typeface="Times New Roman" panose="02020603050405020304" pitchFamily="18" charset="0"/>
              </a:rPr>
            </a:br>
            <a:r>
              <a:rPr lang="de-DE" sz="2000" dirty="0">
                <a:effectLst/>
                <a:latin typeface="BundesSerif Office" panose="02050002050300000203" pitchFamily="18" charset="0"/>
                <a:ea typeface="Times New Roman" panose="02020603050405020304" pitchFamily="18" charset="0"/>
              </a:rPr>
              <a:t>dies beschreiben?</a:t>
            </a:r>
          </a:p>
          <a:p>
            <a:pPr marL="0" lvl="0" indent="0">
              <a:buNone/>
            </a:pPr>
            <a:endParaRPr lang="de-DE" sz="2000" dirty="0">
              <a:effectLst/>
              <a:latin typeface="BundesSerif Office" panose="02050002050300000203" pitchFamily="18" charset="0"/>
              <a:ea typeface="Calibri" panose="020F0502020204030204" pitchFamily="34" charset="0"/>
            </a:endParaRPr>
          </a:p>
          <a:p>
            <a:pPr lvl="0">
              <a:buFont typeface="Wingdings" panose="05000000000000000000" pitchFamily="2" charset="2"/>
              <a:buChar char="ü"/>
            </a:pPr>
            <a:r>
              <a:rPr lang="de-DE" sz="2000" dirty="0">
                <a:effectLst/>
                <a:latin typeface="BundesSerif Office" panose="02050002050300000203" pitchFamily="18" charset="0"/>
                <a:ea typeface="Times New Roman" panose="02020603050405020304" pitchFamily="18" charset="0"/>
              </a:rPr>
              <a:t>Unterstützt der Fachbereich sie hierbei?</a:t>
            </a:r>
          </a:p>
          <a:p>
            <a:pPr marL="0" lvl="0" indent="0">
              <a:buNone/>
            </a:pPr>
            <a:endParaRPr lang="de-DE" sz="2000" dirty="0">
              <a:effectLst/>
              <a:latin typeface="BundesSerif Office" panose="02050002050300000203" pitchFamily="18" charset="0"/>
              <a:ea typeface="Calibri" panose="020F0502020204030204" pitchFamily="34" charset="0"/>
            </a:endParaRPr>
          </a:p>
          <a:p>
            <a:pPr lvl="0">
              <a:buFont typeface="Wingdings" panose="05000000000000000000" pitchFamily="2" charset="2"/>
              <a:buChar char="ü"/>
            </a:pPr>
            <a:r>
              <a:rPr lang="de-DE" sz="2000" dirty="0">
                <a:effectLst/>
                <a:latin typeface="BundesSerif Office" panose="02050002050300000203" pitchFamily="18" charset="0"/>
                <a:ea typeface="Times New Roman" panose="02020603050405020304" pitchFamily="18" charset="0"/>
              </a:rPr>
              <a:t>Bis wann muss eine Beauftragung erfolgen? </a:t>
            </a:r>
            <a:br>
              <a:rPr lang="de-DE" sz="2000" dirty="0">
                <a:effectLst/>
                <a:latin typeface="BundesSerif Office" panose="02050002050300000203" pitchFamily="18" charset="0"/>
                <a:ea typeface="Times New Roman" panose="02020603050405020304" pitchFamily="18" charset="0"/>
              </a:rPr>
            </a:br>
            <a:r>
              <a:rPr lang="de-DE" sz="2000" dirty="0">
                <a:effectLst/>
                <a:latin typeface="BundesSerif Office" panose="02050002050300000203" pitchFamily="18" charset="0"/>
                <a:ea typeface="Times New Roman" panose="02020603050405020304" pitchFamily="18" charset="0"/>
              </a:rPr>
              <a:t>Wieviel Zeit bleibt für die Challenge?</a:t>
            </a:r>
          </a:p>
          <a:p>
            <a:pPr marL="0" lvl="0" indent="0">
              <a:buNone/>
            </a:pPr>
            <a:endParaRPr lang="de-DE" sz="2000" dirty="0">
              <a:effectLst/>
              <a:latin typeface="BundesSerif Office" panose="02050002050300000203" pitchFamily="18" charset="0"/>
              <a:ea typeface="Calibri" panose="020F0502020204030204" pitchFamily="34" charset="0"/>
            </a:endParaRPr>
          </a:p>
          <a:p>
            <a:pPr lvl="0">
              <a:buFont typeface="Wingdings" panose="05000000000000000000" pitchFamily="2" charset="2"/>
              <a:buChar char="ü"/>
            </a:pPr>
            <a:r>
              <a:rPr lang="de-DE" sz="2000" dirty="0">
                <a:effectLst/>
                <a:latin typeface="BundesSerif Office" panose="02050002050300000203" pitchFamily="18" charset="0"/>
                <a:ea typeface="Times New Roman" panose="02020603050405020304" pitchFamily="18" charset="0"/>
              </a:rPr>
              <a:t>Haben Sie Haushaltsmittel und wie konkret ist </a:t>
            </a:r>
            <a:br>
              <a:rPr lang="de-DE" sz="2000" dirty="0">
                <a:effectLst/>
                <a:latin typeface="BundesSerif Office" panose="02050002050300000203" pitchFamily="18" charset="0"/>
                <a:ea typeface="Times New Roman" panose="02020603050405020304" pitchFamily="18" charset="0"/>
              </a:rPr>
            </a:br>
            <a:r>
              <a:rPr lang="de-DE" sz="2000" dirty="0">
                <a:effectLst/>
                <a:latin typeface="BundesSerif Office" panose="02050002050300000203" pitchFamily="18" charset="0"/>
                <a:ea typeface="Times New Roman" panose="02020603050405020304" pitchFamily="18" charset="0"/>
              </a:rPr>
              <a:t>die Bereitschaft zu einer anschließenden Ausschreibung/Beschaffung?</a:t>
            </a:r>
            <a:endParaRPr lang="de-DE" sz="2000" dirty="0">
              <a:effectLst/>
              <a:latin typeface="BundesSerif Office" panose="02050002050300000203" pitchFamily="18" charset="0"/>
              <a:ea typeface="Calibri" panose="020F0502020204030204" pitchFamily="34" charset="0"/>
            </a:endParaRPr>
          </a:p>
          <a:p>
            <a:endParaRPr lang="de-DE" dirty="0">
              <a:latin typeface="BundesSerif Office" panose="02050002050300000203" pitchFamily="18" charset="0"/>
            </a:endParaRPr>
          </a:p>
        </p:txBody>
      </p:sp>
      <p:pic>
        <p:nvPicPr>
          <p:cNvPr id="5" name="Grafik 4" descr="Ein Bild, das Handschrift, Text, Tinte, Person enthält.&#10;&#10;Automatisch generierte Beschreibung">
            <a:extLst>
              <a:ext uri="{FF2B5EF4-FFF2-40B4-BE49-F238E27FC236}">
                <a16:creationId xmlns:a16="http://schemas.microsoft.com/office/drawing/2014/main" id="{22F53532-EA0C-C940-EAE5-D9B642629797}"/>
              </a:ext>
            </a:extLst>
          </p:cNvPr>
          <p:cNvPicPr>
            <a:picLocks noChangeAspect="1"/>
          </p:cNvPicPr>
          <p:nvPr/>
        </p:nvPicPr>
        <p:blipFill>
          <a:blip r:embed="rId2">
            <a:alphaModFix amt="20000"/>
          </a:blip>
          <a:stretch>
            <a:fillRect/>
          </a:stretch>
        </p:blipFill>
        <p:spPr>
          <a:xfrm>
            <a:off x="6469811" y="1414642"/>
            <a:ext cx="5276713" cy="3517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212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E72A54E-FE8F-B907-59C9-307BE0D80EED}"/>
              </a:ext>
            </a:extLst>
          </p:cNvPr>
          <p:cNvPicPr>
            <a:picLocks noChangeAspect="1"/>
          </p:cNvPicPr>
          <p:nvPr/>
        </p:nvPicPr>
        <p:blipFill>
          <a:blip r:embed="rId2"/>
          <a:stretch>
            <a:fillRect/>
          </a:stretch>
        </p:blipFill>
        <p:spPr>
          <a:xfrm>
            <a:off x="2023451" y="507569"/>
            <a:ext cx="8145098" cy="5842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801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5597"/>
        </a:solidFill>
        <a:effectLst/>
      </p:bgPr>
    </p:bg>
    <p:spTree>
      <p:nvGrpSpPr>
        <p:cNvPr id="1" name=""/>
        <p:cNvGrpSpPr/>
        <p:nvPr/>
      </p:nvGrpSpPr>
      <p:grpSpPr>
        <a:xfrm>
          <a:off x="0" y="0"/>
          <a:ext cx="0" cy="0"/>
          <a:chOff x="0" y="0"/>
          <a:chExt cx="0" cy="0"/>
        </a:xfrm>
      </p:grpSpPr>
      <p:pic>
        <p:nvPicPr>
          <p:cNvPr id="2" name="Bild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3357154" y="3136583"/>
            <a:ext cx="8834846" cy="381000"/>
          </a:xfrm>
          <a:prstGeom prst="rect">
            <a:avLst/>
          </a:prstGeom>
        </p:spPr>
      </p:pic>
      <p:sp>
        <p:nvSpPr>
          <p:cNvPr id="3" name="Textfeld 2"/>
          <p:cNvSpPr txBox="1"/>
          <p:nvPr/>
        </p:nvSpPr>
        <p:spPr>
          <a:xfrm>
            <a:off x="2955235" y="1757423"/>
            <a:ext cx="11529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6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rPr>
              <a:t>1</a:t>
            </a:r>
          </a:p>
        </p:txBody>
      </p:sp>
      <p:sp>
        <p:nvSpPr>
          <p:cNvPr id="4" name="Textfeld 3"/>
          <p:cNvSpPr txBox="1"/>
          <p:nvPr/>
        </p:nvSpPr>
        <p:spPr>
          <a:xfrm>
            <a:off x="4108174" y="2120920"/>
            <a:ext cx="75802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rPr>
              <a:t>Kompetenzzentrum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rPr>
              <a:t>innovative Beschaffung [KOINNO]</a:t>
            </a:r>
          </a:p>
        </p:txBody>
      </p:sp>
    </p:spTree>
    <p:extLst>
      <p:ext uri="{BB962C8B-B14F-4D97-AF65-F5344CB8AC3E}">
        <p14:creationId xmlns:p14="http://schemas.microsoft.com/office/powerpoint/2010/main" val="419816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7CEEF7F-2F23-F0DC-412B-F1B894665D7F}"/>
              </a:ext>
            </a:extLst>
          </p:cNvPr>
          <p:cNvPicPr>
            <a:picLocks noChangeAspect="1"/>
          </p:cNvPicPr>
          <p:nvPr/>
        </p:nvPicPr>
        <p:blipFill>
          <a:blip r:embed="rId2"/>
          <a:stretch>
            <a:fillRect/>
          </a:stretch>
        </p:blipFill>
        <p:spPr>
          <a:xfrm>
            <a:off x="6195236" y="2614188"/>
            <a:ext cx="5615596" cy="3116656"/>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D0B6EA9E-AA2F-D3F8-47BC-BC31259FD79E}"/>
              </a:ext>
            </a:extLst>
          </p:cNvPr>
          <p:cNvPicPr>
            <a:picLocks noChangeAspect="1"/>
          </p:cNvPicPr>
          <p:nvPr/>
        </p:nvPicPr>
        <p:blipFill>
          <a:blip r:embed="rId3"/>
          <a:stretch>
            <a:fillRect/>
          </a:stretch>
        </p:blipFill>
        <p:spPr>
          <a:xfrm>
            <a:off x="290279" y="1127156"/>
            <a:ext cx="5904957" cy="3026289"/>
          </a:xfrm>
          <a:prstGeom prst="rect">
            <a:avLst/>
          </a:prstGeom>
          <a:ln>
            <a:noFill/>
          </a:ln>
          <a:effectLst>
            <a:outerShdw blurRad="292100" dist="139700" dir="2700000" algn="tl" rotWithShape="0">
              <a:srgbClr val="333333">
                <a:alpha val="65000"/>
              </a:srgbClr>
            </a:outerShdw>
          </a:effectLst>
        </p:spPr>
      </p:pic>
      <p:sp>
        <p:nvSpPr>
          <p:cNvPr id="6" name="Titel 1">
            <a:extLst>
              <a:ext uri="{FF2B5EF4-FFF2-40B4-BE49-F238E27FC236}">
                <a16:creationId xmlns:a16="http://schemas.microsoft.com/office/drawing/2014/main" id="{C4427FB3-BE4E-D310-5009-9C2C0A92782D}"/>
              </a:ext>
            </a:extLst>
          </p:cNvPr>
          <p:cNvSpPr txBox="1">
            <a:spLocks/>
          </p:cNvSpPr>
          <p:nvPr/>
        </p:nvSpPr>
        <p:spPr>
          <a:xfrm>
            <a:off x="290279" y="365125"/>
            <a:ext cx="10515600" cy="7620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000" dirty="0">
                <a:latin typeface="BundesSans Office" panose="020B0002030500000203" pitchFamily="34" charset="0"/>
              </a:rPr>
              <a:t>Aktuellste Challenges (4 bis 9)</a:t>
            </a:r>
          </a:p>
        </p:txBody>
      </p:sp>
    </p:spTree>
    <p:extLst>
      <p:ext uri="{BB962C8B-B14F-4D97-AF65-F5344CB8AC3E}">
        <p14:creationId xmlns:p14="http://schemas.microsoft.com/office/powerpoint/2010/main" val="261341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23" y="888095"/>
            <a:ext cx="10058400" cy="4763666"/>
          </a:xfrm>
          <a:prstGeom prst="rect">
            <a:avLst/>
          </a:prstGeom>
          <a:ln>
            <a:noFill/>
          </a:ln>
          <a:effectLst>
            <a:outerShdw blurRad="190500" algn="tl" rotWithShape="0">
              <a:srgbClr val="000000">
                <a:alpha val="70000"/>
              </a:srgbClr>
            </a:outerShdw>
          </a:effectLst>
        </p:spPr>
      </p:pic>
      <p:sp>
        <p:nvSpPr>
          <p:cNvPr id="3" name="Ellipse 2"/>
          <p:cNvSpPr/>
          <p:nvPr/>
        </p:nvSpPr>
        <p:spPr>
          <a:xfrm>
            <a:off x="6263640" y="953589"/>
            <a:ext cx="698863" cy="287384"/>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23" y="1673197"/>
            <a:ext cx="10058400" cy="3694562"/>
          </a:xfrm>
          <a:prstGeom prst="rect">
            <a:avLst/>
          </a:prstGeom>
        </p:spPr>
      </p:pic>
    </p:spTree>
    <p:extLst>
      <p:ext uri="{BB962C8B-B14F-4D97-AF65-F5344CB8AC3E}">
        <p14:creationId xmlns:p14="http://schemas.microsoft.com/office/powerpoint/2010/main" val="2673698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23" y="888095"/>
            <a:ext cx="10058400" cy="4763666"/>
          </a:xfrm>
          <a:prstGeom prst="rect">
            <a:avLst/>
          </a:prstGeom>
          <a:ln>
            <a:noFill/>
          </a:ln>
          <a:effectLst>
            <a:outerShdw blurRad="190500" algn="tl" rotWithShape="0">
              <a:srgbClr val="000000">
                <a:alpha val="70000"/>
              </a:srgbClr>
            </a:outerShdw>
          </a:effectLst>
        </p:spPr>
      </p:pic>
      <p:sp>
        <p:nvSpPr>
          <p:cNvPr id="3" name="Ellipse 2"/>
          <p:cNvSpPr/>
          <p:nvPr/>
        </p:nvSpPr>
        <p:spPr>
          <a:xfrm>
            <a:off x="6263640" y="953589"/>
            <a:ext cx="698863" cy="287384"/>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23" y="1673197"/>
            <a:ext cx="10058400" cy="3694562"/>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417" y="1306467"/>
            <a:ext cx="9092565" cy="4271373"/>
          </a:xfrm>
          <a:prstGeom prst="rect">
            <a:avLst/>
          </a:prstGeom>
        </p:spPr>
      </p:pic>
    </p:spTree>
    <p:extLst>
      <p:ext uri="{BB962C8B-B14F-4D97-AF65-F5344CB8AC3E}">
        <p14:creationId xmlns:p14="http://schemas.microsoft.com/office/powerpoint/2010/main" val="230971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29762"/>
            <a:ext cx="9100039" cy="1090246"/>
          </a:xfrm>
          <a:solidFill>
            <a:srgbClr val="80C2C5"/>
          </a:solidFill>
          <a:effectLst>
            <a:outerShdw blurRad="50800" dist="38100" dir="2700000" algn="tl" rotWithShape="0">
              <a:prstClr val="black">
                <a:alpha val="40000"/>
              </a:prstClr>
            </a:outerShdw>
          </a:effectLst>
        </p:spPr>
        <p:txBody>
          <a:bodyPr>
            <a:normAutofit/>
          </a:bodyPr>
          <a:lstStyle/>
          <a:p>
            <a:pPr algn="ctr"/>
            <a:r>
              <a:rPr lang="de-DE" sz="4000" dirty="0">
                <a:solidFill>
                  <a:schemeClr val="bg1"/>
                </a:solidFill>
                <a:latin typeface="BundesSerif Office" panose="02050002050300000203" pitchFamily="18" charset="0"/>
              </a:rPr>
              <a:t>Challenge erstellt – und was dann?</a:t>
            </a:r>
          </a:p>
        </p:txBody>
      </p:sp>
      <p:graphicFrame>
        <p:nvGraphicFramePr>
          <p:cNvPr id="13" name="Inhaltsplatzhalter 12"/>
          <p:cNvGraphicFramePr>
            <a:graphicFrameLocks noGrp="1"/>
          </p:cNvGraphicFramePr>
          <p:nvPr>
            <p:ph idx="1"/>
            <p:extLst>
              <p:ext uri="{D42A27DB-BD31-4B8C-83A1-F6EECF244321}">
                <p14:modId xmlns:p14="http://schemas.microsoft.com/office/powerpoint/2010/main" val="2219638468"/>
              </p:ext>
            </p:extLst>
          </p:nvPr>
        </p:nvGraphicFramePr>
        <p:xfrm>
          <a:off x="0" y="1151792"/>
          <a:ext cx="12030807" cy="4826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218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D1906-8705-B63F-5B19-84A709D90B7B}"/>
              </a:ext>
            </a:extLst>
          </p:cNvPr>
          <p:cNvSpPr>
            <a:spLocks noGrp="1"/>
          </p:cNvSpPr>
          <p:nvPr>
            <p:ph type="title"/>
          </p:nvPr>
        </p:nvSpPr>
        <p:spPr>
          <a:xfrm>
            <a:off x="838200" y="158093"/>
            <a:ext cx="10515600" cy="1325563"/>
          </a:xfrm>
        </p:spPr>
        <p:txBody>
          <a:bodyPr>
            <a:normAutofit/>
          </a:bodyPr>
          <a:lstStyle/>
          <a:p>
            <a:r>
              <a:rPr lang="de-DE" sz="3000" dirty="0">
                <a:latin typeface="BundesSans Office" panose="020B0002030500000203" pitchFamily="34" charset="0"/>
              </a:rPr>
              <a:t>Veröffentlichte Challengethemen bisher</a:t>
            </a:r>
          </a:p>
        </p:txBody>
      </p:sp>
      <p:sp>
        <p:nvSpPr>
          <p:cNvPr id="3" name="Inhaltsplatzhalter 2">
            <a:extLst>
              <a:ext uri="{FF2B5EF4-FFF2-40B4-BE49-F238E27FC236}">
                <a16:creationId xmlns:a16="http://schemas.microsoft.com/office/drawing/2014/main" id="{37C3BEB5-DE95-F1ED-5A6E-0C6A941A220C}"/>
              </a:ext>
            </a:extLst>
          </p:cNvPr>
          <p:cNvSpPr>
            <a:spLocks noGrp="1"/>
          </p:cNvSpPr>
          <p:nvPr>
            <p:ph idx="1"/>
          </p:nvPr>
        </p:nvSpPr>
        <p:spPr>
          <a:xfrm>
            <a:off x="838200" y="1345721"/>
            <a:ext cx="10515600" cy="4641461"/>
          </a:xfrm>
        </p:spPr>
        <p:txBody>
          <a:bodyPr>
            <a:normAutofit/>
          </a:bodyPr>
          <a:lstStyle/>
          <a:p>
            <a:r>
              <a:rPr lang="de-DE" sz="1800" dirty="0">
                <a:latin typeface="BundesSerif Office" panose="02050002050300000203" pitchFamily="18" charset="0"/>
                <a:hlinkClick r:id="rId2"/>
              </a:rPr>
              <a:t>Regionale Datenplattform für die smarte Region "</a:t>
            </a:r>
            <a:r>
              <a:rPr lang="de-DE" sz="1800" dirty="0" err="1">
                <a:latin typeface="BundesSerif Office" panose="02050002050300000203" pitchFamily="18" charset="0"/>
                <a:hlinkClick r:id="rId2"/>
              </a:rPr>
              <a:t>KielRegion</a:t>
            </a:r>
            <a:r>
              <a:rPr lang="de-DE" sz="1800" dirty="0">
                <a:latin typeface="BundesSerif Office" panose="02050002050300000203" pitchFamily="18" charset="0"/>
                <a:hlinkClick r:id="rId2"/>
              </a:rPr>
              <a:t> | </a:t>
            </a:r>
            <a:r>
              <a:rPr lang="de-DE" sz="1800" dirty="0" err="1">
                <a:latin typeface="BundesSerif Office" panose="02050002050300000203" pitchFamily="18" charset="0"/>
                <a:hlinkClick r:id="rId2"/>
              </a:rPr>
              <a:t>SmarterLeben</a:t>
            </a:r>
            <a:r>
              <a:rPr lang="de-DE" sz="1800" i="0" dirty="0">
                <a:effectLst/>
                <a:latin typeface="BundesSerif Office" panose="02050002050300000203" pitchFamily="18" charset="0"/>
                <a:hlinkClick r:id="rId2"/>
              </a:rPr>
              <a:t>"</a:t>
            </a:r>
            <a:r>
              <a:rPr lang="de-DE" sz="1800" i="0" dirty="0">
                <a:effectLst/>
                <a:latin typeface="BundesSerif Office" panose="02050002050300000203" pitchFamily="18" charset="0"/>
              </a:rPr>
              <a:t> | </a:t>
            </a:r>
            <a:r>
              <a:rPr lang="de-DE" sz="1800" i="0" dirty="0" err="1">
                <a:solidFill>
                  <a:srgbClr val="000000"/>
                </a:solidFill>
                <a:effectLst/>
                <a:latin typeface="BundesSerif Office" panose="02050002050300000203" pitchFamily="18" charset="0"/>
              </a:rPr>
              <a:t>KielRegion</a:t>
            </a:r>
            <a:r>
              <a:rPr lang="de-DE" sz="1800" i="0" dirty="0">
                <a:solidFill>
                  <a:srgbClr val="000000"/>
                </a:solidFill>
                <a:effectLst/>
                <a:latin typeface="BundesSerif Office" panose="02050002050300000203" pitchFamily="18" charset="0"/>
              </a:rPr>
              <a:t> GmbH | </a:t>
            </a:r>
            <a:r>
              <a:rPr lang="de-DE" sz="1800" i="0" dirty="0" err="1">
                <a:solidFill>
                  <a:srgbClr val="000000"/>
                </a:solidFill>
                <a:effectLst/>
                <a:latin typeface="BundesSerif Office" panose="02050002050300000203" pitchFamily="18" charset="0"/>
              </a:rPr>
              <a:t>SmarterLeben</a:t>
            </a:r>
            <a:r>
              <a:rPr lang="de-DE" sz="1800" i="0" dirty="0">
                <a:solidFill>
                  <a:srgbClr val="000000"/>
                </a:solidFill>
                <a:effectLst/>
                <a:latin typeface="BundesSerif Office" panose="02050002050300000203" pitchFamily="18" charset="0"/>
              </a:rPr>
              <a:t> - Aus Wir wird Smart.</a:t>
            </a:r>
            <a:r>
              <a:rPr lang="de-DE" sz="1800" dirty="0">
                <a:latin typeface="BundesSerif Office" panose="02050002050300000203" pitchFamily="18" charset="0"/>
              </a:rPr>
              <a:t> </a:t>
            </a:r>
          </a:p>
          <a:p>
            <a:r>
              <a:rPr lang="de-DE" sz="1800" i="0" dirty="0">
                <a:effectLst/>
                <a:latin typeface="BundesSerif Office" panose="02050002050300000203" pitchFamily="18" charset="0"/>
                <a:hlinkClick r:id="rId3"/>
              </a:rPr>
              <a:t>Konzeption und Entwicklung eines Demonstrators zur Anwendung generativer KI</a:t>
            </a:r>
            <a:r>
              <a:rPr lang="de-DE" sz="1800" i="0" dirty="0">
                <a:effectLst/>
                <a:latin typeface="BundesSerif Office" panose="02050002050300000203" pitchFamily="18" charset="0"/>
              </a:rPr>
              <a:t> | </a:t>
            </a:r>
            <a:r>
              <a:rPr lang="de-DE" sz="1800" i="0" dirty="0">
                <a:solidFill>
                  <a:srgbClr val="000000"/>
                </a:solidFill>
                <a:effectLst/>
                <a:latin typeface="BundesSerif Office" panose="02050002050300000203" pitchFamily="18" charset="0"/>
              </a:rPr>
              <a:t>Toll </a:t>
            </a:r>
            <a:r>
              <a:rPr lang="de-DE" sz="1800" i="0" dirty="0" err="1">
                <a:solidFill>
                  <a:srgbClr val="000000"/>
                </a:solidFill>
                <a:effectLst/>
                <a:latin typeface="BundesSerif Office" panose="02050002050300000203" pitchFamily="18" charset="0"/>
              </a:rPr>
              <a:t>Collect</a:t>
            </a:r>
            <a:endParaRPr lang="de-DE" sz="1800" i="0" dirty="0">
              <a:solidFill>
                <a:srgbClr val="000000"/>
              </a:solidFill>
              <a:effectLst/>
              <a:latin typeface="BundesSerif Office" panose="02050002050300000203" pitchFamily="18" charset="0"/>
            </a:endParaRPr>
          </a:p>
          <a:p>
            <a:r>
              <a:rPr lang="de-DE" sz="1800" i="0" dirty="0">
                <a:effectLst/>
                <a:latin typeface="BundesSerif Office" panose="02050002050300000203" pitchFamily="18" charset="0"/>
                <a:hlinkClick r:id="rId4"/>
              </a:rPr>
              <a:t>Reverse-Engineering und additive Fertigung</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HIL Heeresinstandsetzungslogistik GmbH</a:t>
            </a:r>
            <a:endParaRPr lang="de-DE" sz="1800" dirty="0">
              <a:solidFill>
                <a:srgbClr val="000000"/>
              </a:solidFill>
              <a:latin typeface="BundesSerif Office" panose="02050002050300000203" pitchFamily="18" charset="0"/>
            </a:endParaRPr>
          </a:p>
          <a:p>
            <a:r>
              <a:rPr lang="de-DE" sz="1800" i="0" dirty="0">
                <a:effectLst/>
                <a:latin typeface="BundesSerif Office" panose="02050002050300000203" pitchFamily="18" charset="0"/>
                <a:hlinkClick r:id="rId5"/>
              </a:rPr>
              <a:t>S3-Objektspeicherlösungen</a:t>
            </a:r>
            <a:r>
              <a:rPr lang="de-DE" sz="1800" i="0" dirty="0">
                <a:solidFill>
                  <a:srgbClr val="000000"/>
                </a:solidFill>
                <a:effectLst/>
                <a:latin typeface="BundesSerif Office" panose="02050002050300000203" pitchFamily="18" charset="0"/>
              </a:rPr>
              <a:t> | IT Baden-Württemberg (BITBW)</a:t>
            </a:r>
          </a:p>
          <a:p>
            <a:r>
              <a:rPr lang="de-DE" sz="1800" i="0" dirty="0">
                <a:effectLst/>
                <a:latin typeface="BundesSerif Office" panose="02050002050300000203" pitchFamily="18" charset="0"/>
                <a:hlinkClick r:id="rId6"/>
              </a:rPr>
              <a:t>KI-basierte Unterstützung des Einkaufs bei Einholung und Auswertung von Angeboten</a:t>
            </a:r>
            <a:r>
              <a:rPr lang="de-DE" sz="1800" i="0" dirty="0">
                <a:effectLst/>
                <a:latin typeface="BundesSerif Office" panose="02050002050300000203" pitchFamily="18" charset="0"/>
              </a:rPr>
              <a:t> | </a:t>
            </a:r>
            <a:r>
              <a:rPr lang="de-DE" sz="1800" i="0" dirty="0">
                <a:solidFill>
                  <a:srgbClr val="000000"/>
                </a:solidFill>
                <a:effectLst/>
                <a:latin typeface="BundesSerif Office" panose="02050002050300000203" pitchFamily="18" charset="0"/>
              </a:rPr>
              <a:t>Deutsches Zentrum für Luft- und Raumfahrt e.V. (DLR)</a:t>
            </a:r>
          </a:p>
          <a:p>
            <a:r>
              <a:rPr lang="de-DE" sz="1800" i="0" dirty="0">
                <a:effectLst/>
                <a:latin typeface="BundesSerif Office" panose="02050002050300000203" pitchFamily="18" charset="0"/>
                <a:hlinkClick r:id="rId7"/>
              </a:rPr>
              <a:t>Nachhaltige Digitalisierung – Inspirationstool für den Mittelstand</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RKW-Kompetenzzentrum</a:t>
            </a:r>
          </a:p>
          <a:p>
            <a:r>
              <a:rPr lang="de-DE" sz="1800" i="0" dirty="0">
                <a:effectLst/>
                <a:latin typeface="BundesSerif Office" panose="02050002050300000203" pitchFamily="18" charset="0"/>
                <a:hlinkClick r:id="rId8"/>
              </a:rPr>
              <a:t>Digitale Lösung zur Verbesserung der Barrierefreiheit im ÖPNV</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HEAG </a:t>
            </a:r>
            <a:r>
              <a:rPr lang="de-DE" sz="1800" i="0" dirty="0" err="1">
                <a:solidFill>
                  <a:srgbClr val="000000"/>
                </a:solidFill>
                <a:effectLst/>
                <a:latin typeface="BundesSerif Office" panose="02050002050300000203" pitchFamily="18" charset="0"/>
              </a:rPr>
              <a:t>mobilo</a:t>
            </a:r>
            <a:r>
              <a:rPr lang="de-DE" sz="1800" i="0" dirty="0">
                <a:solidFill>
                  <a:srgbClr val="000000"/>
                </a:solidFill>
                <a:effectLst/>
                <a:latin typeface="BundesSerif Office" panose="02050002050300000203" pitchFamily="18" charset="0"/>
              </a:rPr>
              <a:t> GmbH</a:t>
            </a:r>
            <a:endParaRPr lang="de-DE" sz="1800" dirty="0">
              <a:solidFill>
                <a:srgbClr val="000000"/>
              </a:solidFill>
              <a:latin typeface="BundesSerif Office" panose="02050002050300000203" pitchFamily="18" charset="0"/>
            </a:endParaRPr>
          </a:p>
          <a:p>
            <a:r>
              <a:rPr lang="de-DE" sz="1800" i="0" dirty="0">
                <a:effectLst/>
                <a:latin typeface="BundesSerif Office" panose="02050002050300000203" pitchFamily="18" charset="0"/>
                <a:hlinkClick r:id="rId9"/>
              </a:rPr>
              <a:t>Bremsbelag-</a:t>
            </a:r>
            <a:r>
              <a:rPr lang="de-DE" sz="1800" i="0" dirty="0" err="1">
                <a:effectLst/>
                <a:latin typeface="BundesSerif Office" panose="02050002050300000203" pitchFamily="18" charset="0"/>
                <a:hlinkClick r:id="rId9"/>
              </a:rPr>
              <a:t>Abdrehmaschine</a:t>
            </a:r>
            <a:r>
              <a:rPr lang="de-DE" sz="1800" i="0" dirty="0">
                <a:solidFill>
                  <a:srgbClr val="000000"/>
                </a:solidFill>
                <a:effectLst/>
                <a:latin typeface="BundesSerif Office" panose="02050002050300000203" pitchFamily="18" charset="0"/>
              </a:rPr>
              <a:t> | Heeresinstandsetzungslogistik GmbH</a:t>
            </a:r>
          </a:p>
          <a:p>
            <a:r>
              <a:rPr lang="de-DE" sz="1800" i="0" dirty="0">
                <a:effectLst/>
                <a:latin typeface="BundesSerif Office" panose="02050002050300000203" pitchFamily="18" charset="0"/>
                <a:hlinkClick r:id="rId10"/>
              </a:rPr>
              <a:t>Markterkundung zum Mehrwert von Public WLAN </a:t>
            </a:r>
            <a:r>
              <a:rPr lang="de-DE" sz="1800" i="0" dirty="0" err="1">
                <a:effectLst/>
                <a:latin typeface="BundesSerif Office" panose="02050002050300000203" pitchFamily="18" charset="0"/>
                <a:hlinkClick r:id="rId10"/>
              </a:rPr>
              <a:t>HotSpots</a:t>
            </a:r>
            <a:r>
              <a:rPr lang="de-DE" sz="1800" i="0" dirty="0">
                <a:effectLst/>
                <a:latin typeface="BundesSerif Office" panose="02050002050300000203" pitchFamily="18" charset="0"/>
                <a:hlinkClick r:id="rId10"/>
              </a:rPr>
              <a:t> in Berlin - </a:t>
            </a:r>
            <a:r>
              <a:rPr lang="de-DE" sz="1800" i="0" dirty="0" err="1">
                <a:effectLst/>
                <a:latin typeface="BundesSerif Office" panose="02050002050300000203" pitchFamily="18" charset="0"/>
                <a:hlinkClick r:id="rId10"/>
              </a:rPr>
              <a:t>BerlinConnect</a:t>
            </a:r>
            <a:r>
              <a:rPr lang="de-DE" sz="1800" i="0" dirty="0">
                <a:effectLst/>
                <a:latin typeface="BundesSerif Office" panose="02050002050300000203" pitchFamily="18" charset="0"/>
                <a:hlinkClick r:id="rId10"/>
              </a:rPr>
              <a:t> Plus</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Der Regierende Bürgermeister von Berlin Senatskanzlei Abteilung V – IKT-Steuerung, IKT Haushalt, </a:t>
            </a:r>
            <a:r>
              <a:rPr lang="de-DE" sz="1800" i="0" dirty="0" err="1">
                <a:solidFill>
                  <a:srgbClr val="000000"/>
                </a:solidFill>
                <a:effectLst/>
                <a:latin typeface="BundesSerif Office" panose="02050002050300000203" pitchFamily="18" charset="0"/>
              </a:rPr>
              <a:t>Strat</a:t>
            </a:r>
            <a:r>
              <a:rPr lang="de-DE" sz="1800" i="0" dirty="0">
                <a:solidFill>
                  <a:srgbClr val="000000"/>
                </a:solidFill>
                <a:effectLst/>
                <a:latin typeface="BundesSerif Office" panose="02050002050300000203" pitchFamily="18" charset="0"/>
              </a:rPr>
              <a:t>. Planung Digitalisierung der Verwaltung (Betriebsaufgaben)</a:t>
            </a:r>
            <a:endParaRPr lang="de-DE" sz="1800" dirty="0">
              <a:solidFill>
                <a:srgbClr val="000000"/>
              </a:solidFill>
              <a:latin typeface="BundesSerif Office" panose="02050002050300000203" pitchFamily="18" charset="0"/>
            </a:endParaRPr>
          </a:p>
        </p:txBody>
      </p:sp>
    </p:spTree>
    <p:extLst>
      <p:ext uri="{BB962C8B-B14F-4D97-AF65-F5344CB8AC3E}">
        <p14:creationId xmlns:p14="http://schemas.microsoft.com/office/powerpoint/2010/main" val="322228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D1906-8705-B63F-5B19-84A709D90B7B}"/>
              </a:ext>
            </a:extLst>
          </p:cNvPr>
          <p:cNvSpPr>
            <a:spLocks noGrp="1"/>
          </p:cNvSpPr>
          <p:nvPr>
            <p:ph type="title"/>
          </p:nvPr>
        </p:nvSpPr>
        <p:spPr>
          <a:xfrm>
            <a:off x="838200" y="152370"/>
            <a:ext cx="10515600" cy="1325563"/>
          </a:xfrm>
        </p:spPr>
        <p:txBody>
          <a:bodyPr>
            <a:normAutofit/>
          </a:bodyPr>
          <a:lstStyle/>
          <a:p>
            <a:r>
              <a:rPr lang="de-DE" sz="3000" dirty="0">
                <a:latin typeface="BundesSans Office" panose="020B0002030500000203" pitchFamily="34" charset="0"/>
              </a:rPr>
              <a:t>Veröffentlichte Challengethemen bisher</a:t>
            </a:r>
          </a:p>
        </p:txBody>
      </p:sp>
      <p:sp>
        <p:nvSpPr>
          <p:cNvPr id="3" name="Inhaltsplatzhalter 2">
            <a:extLst>
              <a:ext uri="{FF2B5EF4-FFF2-40B4-BE49-F238E27FC236}">
                <a16:creationId xmlns:a16="http://schemas.microsoft.com/office/drawing/2014/main" id="{37C3BEB5-DE95-F1ED-5A6E-0C6A941A220C}"/>
              </a:ext>
            </a:extLst>
          </p:cNvPr>
          <p:cNvSpPr>
            <a:spLocks noGrp="1"/>
          </p:cNvSpPr>
          <p:nvPr>
            <p:ph idx="1"/>
          </p:nvPr>
        </p:nvSpPr>
        <p:spPr>
          <a:xfrm>
            <a:off x="838200" y="1466491"/>
            <a:ext cx="10515600" cy="4710472"/>
          </a:xfrm>
        </p:spPr>
        <p:txBody>
          <a:bodyPr>
            <a:normAutofit/>
          </a:bodyPr>
          <a:lstStyle/>
          <a:p>
            <a:pPr>
              <a:lnSpc>
                <a:spcPct val="100000"/>
              </a:lnSpc>
            </a:pPr>
            <a:r>
              <a:rPr lang="de-DE" sz="1800" i="0" dirty="0">
                <a:effectLst/>
                <a:latin typeface="BundesSerif Office" panose="02050002050300000203" pitchFamily="18" charset="0"/>
                <a:hlinkClick r:id="rId2"/>
              </a:rPr>
              <a:t>Übertragung von </a:t>
            </a:r>
            <a:r>
              <a:rPr lang="de-DE" sz="1800" i="0" dirty="0" err="1">
                <a:effectLst/>
                <a:latin typeface="BundesSerif Office" panose="02050002050300000203" pitchFamily="18" charset="0"/>
                <a:hlinkClick r:id="rId2"/>
              </a:rPr>
              <a:t>Hochleistungs</a:t>
            </a:r>
            <a:r>
              <a:rPr lang="de-DE" sz="1800" i="0" dirty="0">
                <a:effectLst/>
                <a:latin typeface="BundesSerif Office" panose="02050002050300000203" pitchFamily="18" charset="0"/>
                <a:hlinkClick r:id="rId2"/>
              </a:rPr>
              <a:t> - Mikrowellen (HPM)</a:t>
            </a:r>
            <a:r>
              <a:rPr lang="de-DE" sz="1800" i="0" dirty="0">
                <a:solidFill>
                  <a:srgbClr val="000000"/>
                </a:solidFill>
                <a:effectLst/>
                <a:latin typeface="BundesSerif Office" panose="02050002050300000203" pitchFamily="18" charset="0"/>
              </a:rPr>
              <a:t> | Staatliches Baumanagement Lüneburger Heide</a:t>
            </a:r>
          </a:p>
          <a:p>
            <a:pPr>
              <a:lnSpc>
                <a:spcPct val="100000"/>
              </a:lnSpc>
            </a:pPr>
            <a:r>
              <a:rPr lang="de-DE" sz="1800" i="0" dirty="0">
                <a:effectLst/>
                <a:latin typeface="BundesSerif Office" panose="02050002050300000203" pitchFamily="18" charset="0"/>
                <a:hlinkClick r:id="rId3"/>
              </a:rPr>
              <a:t>Tool zur Analyse / Texterschließung von Leistungsverzeichnissen im Baubereich</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Bau- und Liegenschaftsbetrieb NRW</a:t>
            </a:r>
          </a:p>
          <a:p>
            <a:pPr>
              <a:lnSpc>
                <a:spcPct val="100000"/>
              </a:lnSpc>
            </a:pPr>
            <a:r>
              <a:rPr lang="de-DE" sz="1800" i="0" dirty="0">
                <a:effectLst/>
                <a:latin typeface="BundesSerif Office" panose="02050002050300000203" pitchFamily="18" charset="0"/>
                <a:hlinkClick r:id="rId4"/>
              </a:rPr>
              <a:t>Zukunftsfähige Notstromversorgung</a:t>
            </a:r>
            <a:r>
              <a:rPr lang="de-DE" sz="1800" i="0" dirty="0">
                <a:effectLst/>
                <a:latin typeface="BundesSerif Office" panose="02050002050300000203" pitchFamily="18" charset="0"/>
              </a:rPr>
              <a:t> | </a:t>
            </a:r>
            <a:r>
              <a:rPr lang="de-DE" sz="1800" i="0" dirty="0">
                <a:solidFill>
                  <a:srgbClr val="000000"/>
                </a:solidFill>
                <a:effectLst/>
                <a:latin typeface="BundesSerif Office" panose="02050002050300000203" pitchFamily="18" charset="0"/>
              </a:rPr>
              <a:t>Berliner Wasserbetriebe AöR</a:t>
            </a:r>
          </a:p>
          <a:p>
            <a:pPr>
              <a:lnSpc>
                <a:spcPct val="100000"/>
              </a:lnSpc>
            </a:pPr>
            <a:r>
              <a:rPr lang="de-DE" sz="1800" i="0" dirty="0">
                <a:effectLst/>
                <a:latin typeface="BundesSerif Office" panose="02050002050300000203" pitchFamily="18" charset="0"/>
                <a:hlinkClick r:id="rId5"/>
              </a:rPr>
              <a:t>Projektsteuerung zur Erstellung einer digitalen Kooperationsplattform</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Landesamt für Umwelt Brandenburg</a:t>
            </a:r>
          </a:p>
          <a:p>
            <a:pPr>
              <a:lnSpc>
                <a:spcPct val="100000"/>
              </a:lnSpc>
            </a:pPr>
            <a:r>
              <a:rPr lang="de-DE" sz="1800" i="0" dirty="0">
                <a:effectLst/>
                <a:latin typeface="BundesSerif Office" panose="02050002050300000203" pitchFamily="18" charset="0"/>
                <a:hlinkClick r:id="rId6"/>
              </a:rPr>
              <a:t>Commercial / Military off </a:t>
            </a:r>
            <a:r>
              <a:rPr lang="de-DE" sz="1800" i="0" dirty="0" err="1">
                <a:effectLst/>
                <a:latin typeface="BundesSerif Office" panose="02050002050300000203" pitchFamily="18" charset="0"/>
                <a:hlinkClick r:id="rId6"/>
              </a:rPr>
              <a:t>the</a:t>
            </a:r>
            <a:r>
              <a:rPr lang="de-DE" sz="1800" i="0" dirty="0">
                <a:effectLst/>
                <a:latin typeface="BundesSerif Office" panose="02050002050300000203" pitchFamily="18" charset="0"/>
                <a:hlinkClick r:id="rId6"/>
              </a:rPr>
              <a:t> </a:t>
            </a:r>
            <a:r>
              <a:rPr lang="de-DE" sz="1800" i="0" dirty="0" err="1">
                <a:effectLst/>
                <a:latin typeface="BundesSerif Office" panose="02050002050300000203" pitchFamily="18" charset="0"/>
                <a:hlinkClick r:id="rId6"/>
              </a:rPr>
              <a:t>Shelf</a:t>
            </a:r>
            <a:r>
              <a:rPr lang="de-DE" sz="1800" i="0" dirty="0">
                <a:effectLst/>
                <a:latin typeface="BundesSerif Office" panose="02050002050300000203" pitchFamily="18" charset="0"/>
                <a:hlinkClick r:id="rId6"/>
              </a:rPr>
              <a:t> UAS für die Bundeswehr</a:t>
            </a:r>
            <a:r>
              <a:rPr lang="de-DE" sz="1800" i="0" dirty="0">
                <a:effectLst/>
                <a:latin typeface="BundesSerif Office" panose="02050002050300000203" pitchFamily="18" charset="0"/>
              </a:rPr>
              <a:t> | Bundeswehr</a:t>
            </a:r>
          </a:p>
          <a:p>
            <a:pPr>
              <a:lnSpc>
                <a:spcPct val="100000"/>
              </a:lnSpc>
            </a:pPr>
            <a:r>
              <a:rPr lang="de-DE" sz="1800" i="0" dirty="0" err="1">
                <a:effectLst/>
                <a:latin typeface="BundesSerif Office" panose="02050002050300000203" pitchFamily="18" charset="0"/>
                <a:hlinkClick r:id="rId7"/>
              </a:rPr>
              <a:t>EIN.Tüten</a:t>
            </a:r>
            <a:r>
              <a:rPr lang="de-DE" sz="1800" i="0" dirty="0">
                <a:effectLst/>
                <a:latin typeface="BundesSerif Office" panose="02050002050300000203" pitchFamily="18" charset="0"/>
                <a:hlinkClick r:id="rId7"/>
              </a:rPr>
              <a:t> - Digitaler Dorfladen &amp; Abholstation</a:t>
            </a:r>
            <a:r>
              <a:rPr lang="de-DE" sz="1800" dirty="0">
                <a:latin typeface="BundesSerif Office" panose="02050002050300000203" pitchFamily="18" charset="0"/>
              </a:rPr>
              <a:t> | </a:t>
            </a:r>
            <a:r>
              <a:rPr lang="de-DE" sz="1800" i="0" dirty="0">
                <a:solidFill>
                  <a:srgbClr val="000000"/>
                </a:solidFill>
                <a:effectLst/>
                <a:latin typeface="BundesSerif Office" panose="02050002050300000203" pitchFamily="18" charset="0"/>
              </a:rPr>
              <a:t>Stadt Einbeck - Smart City Einbeck (MPSC)</a:t>
            </a:r>
            <a:endParaRPr lang="de-DE" sz="1800" dirty="0">
              <a:solidFill>
                <a:srgbClr val="000000"/>
              </a:solidFill>
              <a:latin typeface="BundesSerif Office" panose="02050002050300000203" pitchFamily="18" charset="0"/>
            </a:endParaRPr>
          </a:p>
          <a:p>
            <a:pPr>
              <a:lnSpc>
                <a:spcPct val="100000"/>
              </a:lnSpc>
            </a:pPr>
            <a:r>
              <a:rPr lang="de-DE" sz="1800" i="0" dirty="0">
                <a:effectLst/>
                <a:latin typeface="BundesSerif Office" panose="02050002050300000203" pitchFamily="18" charset="0"/>
                <a:hlinkClick r:id="rId8"/>
              </a:rPr>
              <a:t>Ennepe-Ruhr-Kreis sucht Verwaltungsliegenschaften in Schwelm und Witten</a:t>
            </a:r>
            <a:r>
              <a:rPr lang="de-DE" sz="1800" i="0" dirty="0">
                <a:effectLst/>
                <a:latin typeface="BundesSerif Office" panose="02050002050300000203" pitchFamily="18" charset="0"/>
              </a:rPr>
              <a:t> | </a:t>
            </a:r>
            <a:r>
              <a:rPr lang="de-DE" sz="1800" i="0" dirty="0">
                <a:solidFill>
                  <a:srgbClr val="000000"/>
                </a:solidFill>
                <a:effectLst/>
                <a:latin typeface="BundesSerif Office" panose="02050002050300000203" pitchFamily="18" charset="0"/>
              </a:rPr>
              <a:t>Ennepe-Ruhr-Kreis, Fachbereich Immobilien, Umwelt und Abfall, Kataster und Geoinformationen</a:t>
            </a:r>
          </a:p>
          <a:p>
            <a:pPr>
              <a:lnSpc>
                <a:spcPct val="100000"/>
              </a:lnSpc>
            </a:pPr>
            <a:r>
              <a:rPr lang="de-DE" sz="1800" i="0" dirty="0">
                <a:effectLst/>
                <a:latin typeface="BundesSerif Office" panose="02050002050300000203" pitchFamily="18" charset="0"/>
                <a:hlinkClick r:id="rId9"/>
              </a:rPr>
              <a:t>E-Ladesäulen</a:t>
            </a:r>
            <a:r>
              <a:rPr lang="de-DE" sz="1800" dirty="0">
                <a:solidFill>
                  <a:srgbClr val="000000"/>
                </a:solidFill>
                <a:latin typeface="BundesSerif Office" panose="02050002050300000203" pitchFamily="18" charset="0"/>
              </a:rPr>
              <a:t> | </a:t>
            </a:r>
            <a:r>
              <a:rPr lang="de-DE" sz="1800" i="0" dirty="0">
                <a:solidFill>
                  <a:srgbClr val="000000"/>
                </a:solidFill>
                <a:effectLst/>
                <a:latin typeface="BundesSerif Office" panose="02050002050300000203" pitchFamily="18" charset="0"/>
              </a:rPr>
              <a:t>Stadtwerke Bayreuth Energie und Wasser GmbH</a:t>
            </a:r>
            <a:endParaRPr lang="de-DE" sz="1800" dirty="0">
              <a:solidFill>
                <a:srgbClr val="000000"/>
              </a:solidFill>
              <a:latin typeface="BundesSerif Office" panose="02050002050300000203" pitchFamily="18" charset="0"/>
            </a:endParaRPr>
          </a:p>
          <a:p>
            <a:endParaRPr lang="de-DE" sz="1900" dirty="0">
              <a:solidFill>
                <a:srgbClr val="000000"/>
              </a:solidFill>
              <a:latin typeface="BundesSerif Office" panose="02050002050300000203" pitchFamily="18" charset="0"/>
            </a:endParaRPr>
          </a:p>
          <a:p>
            <a:endParaRPr lang="de-DE" sz="1800" b="1" i="0" dirty="0">
              <a:effectLst/>
              <a:latin typeface="BundesSerif Office" panose="02050002050300000203" pitchFamily="18" charset="0"/>
            </a:endParaRPr>
          </a:p>
          <a:p>
            <a:endParaRPr lang="de-DE" b="1" i="0" dirty="0">
              <a:effectLst/>
              <a:latin typeface="BundesSerifWeb"/>
            </a:endParaRPr>
          </a:p>
        </p:txBody>
      </p:sp>
    </p:spTree>
    <p:extLst>
      <p:ext uri="{BB962C8B-B14F-4D97-AF65-F5344CB8AC3E}">
        <p14:creationId xmlns:p14="http://schemas.microsoft.com/office/powerpoint/2010/main" val="179750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1BB3B-61DF-8CC1-A533-161FB8C0ABF2}"/>
              </a:ext>
            </a:extLst>
          </p:cNvPr>
          <p:cNvSpPr>
            <a:spLocks noGrp="1"/>
          </p:cNvSpPr>
          <p:nvPr>
            <p:ph type="title"/>
          </p:nvPr>
        </p:nvSpPr>
        <p:spPr>
          <a:xfrm>
            <a:off x="838200" y="18255"/>
            <a:ext cx="10515600" cy="1325563"/>
          </a:xfrm>
        </p:spPr>
        <p:txBody>
          <a:bodyPr>
            <a:normAutofit/>
          </a:bodyPr>
          <a:lstStyle/>
          <a:p>
            <a:r>
              <a:rPr lang="de-DE" sz="3000" dirty="0">
                <a:latin typeface="BundesSans Office" panose="020B0002030500000203" pitchFamily="34" charset="0"/>
              </a:rPr>
              <a:t>Challenge Summary | Wo stehen wir aktuell?</a:t>
            </a:r>
          </a:p>
        </p:txBody>
      </p:sp>
      <p:graphicFrame>
        <p:nvGraphicFramePr>
          <p:cNvPr id="5" name="Inhaltsplatzhalter 2">
            <a:extLst>
              <a:ext uri="{FF2B5EF4-FFF2-40B4-BE49-F238E27FC236}">
                <a16:creationId xmlns:a16="http://schemas.microsoft.com/office/drawing/2014/main" id="{FB0FA509-D922-BDC4-26ED-2750C4034090}"/>
              </a:ext>
            </a:extLst>
          </p:cNvPr>
          <p:cNvGraphicFramePr>
            <a:graphicFrameLocks noGrp="1"/>
          </p:cNvGraphicFramePr>
          <p:nvPr>
            <p:ph idx="1"/>
            <p:extLst>
              <p:ext uri="{D42A27DB-BD31-4B8C-83A1-F6EECF244321}">
                <p14:modId xmlns:p14="http://schemas.microsoft.com/office/powerpoint/2010/main" val="3816722086"/>
              </p:ext>
            </p:extLst>
          </p:nvPr>
        </p:nvGraphicFramePr>
        <p:xfrm>
          <a:off x="838200" y="1173193"/>
          <a:ext cx="10919604" cy="5193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5637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13" y="426719"/>
            <a:ext cx="10058400" cy="5369719"/>
          </a:xfrm>
          <a:prstGeom prst="rect">
            <a:avLst/>
          </a:prstGeom>
          <a:ln>
            <a:noFill/>
          </a:ln>
          <a:effectLst>
            <a:outerShdw blurRad="190500" algn="tl" rotWithShape="0">
              <a:srgbClr val="000000">
                <a:alpha val="70000"/>
              </a:srgbClr>
            </a:outerShdw>
          </a:effectLst>
        </p:spPr>
      </p:pic>
      <p:sp>
        <p:nvSpPr>
          <p:cNvPr id="3" name="Ellipse 2"/>
          <p:cNvSpPr/>
          <p:nvPr/>
        </p:nvSpPr>
        <p:spPr>
          <a:xfrm>
            <a:off x="6842759" y="487680"/>
            <a:ext cx="1386840" cy="313508"/>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92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42" y="934072"/>
            <a:ext cx="10058400" cy="4774018"/>
          </a:xfrm>
          <a:prstGeom prst="rect">
            <a:avLst/>
          </a:prstGeom>
          <a:ln>
            <a:noFill/>
          </a:ln>
          <a:effectLst>
            <a:outerShdw blurRad="190500" algn="tl" rotWithShape="0">
              <a:srgbClr val="000000">
                <a:alpha val="70000"/>
              </a:srgbClr>
            </a:outerShdw>
          </a:effectLst>
        </p:spPr>
      </p:pic>
      <p:sp>
        <p:nvSpPr>
          <p:cNvPr id="3" name="Ellipse 2"/>
          <p:cNvSpPr/>
          <p:nvPr/>
        </p:nvSpPr>
        <p:spPr>
          <a:xfrm>
            <a:off x="7008223" y="995119"/>
            <a:ext cx="1299755" cy="326572"/>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42" y="1806079"/>
            <a:ext cx="10058400" cy="3434875"/>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138" y="1421388"/>
            <a:ext cx="9628408" cy="4286702"/>
          </a:xfrm>
          <a:prstGeom prst="rect">
            <a:avLst/>
          </a:prstGeom>
        </p:spPr>
      </p:pic>
    </p:spTree>
    <p:extLst>
      <p:ext uri="{BB962C8B-B14F-4D97-AF65-F5344CB8AC3E}">
        <p14:creationId xmlns:p14="http://schemas.microsoft.com/office/powerpoint/2010/main" val="4206129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102" y="450382"/>
            <a:ext cx="9151796" cy="5539244"/>
          </a:xfrm>
          <a:prstGeom prst="rect">
            <a:avLst/>
          </a:prstGeom>
          <a:ln>
            <a:noFill/>
          </a:ln>
          <a:effectLst>
            <a:outerShdw blurRad="190500" algn="tl" rotWithShape="0">
              <a:srgbClr val="000000">
                <a:alpha val="70000"/>
              </a:srgbClr>
            </a:outerShdw>
          </a:effectLst>
        </p:spPr>
      </p:pic>
      <p:sp>
        <p:nvSpPr>
          <p:cNvPr id="3" name="Ellipse 2"/>
          <p:cNvSpPr/>
          <p:nvPr/>
        </p:nvSpPr>
        <p:spPr>
          <a:xfrm>
            <a:off x="6831957" y="510764"/>
            <a:ext cx="1362054" cy="258575"/>
          </a:xfrm>
          <a:prstGeom prst="ellipse">
            <a:avLst/>
          </a:prstGeom>
          <a:noFill/>
          <a:ln w="28575">
            <a:solidFill>
              <a:srgbClr val="005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ED1356BE-3225-562A-034B-4FCCF591C6BE}"/>
              </a:ext>
            </a:extLst>
          </p:cNvPr>
          <p:cNvPicPr>
            <a:picLocks noChangeAspect="1"/>
          </p:cNvPicPr>
          <p:nvPr/>
        </p:nvPicPr>
        <p:blipFill rotWithShape="1">
          <a:blip r:embed="rId3"/>
          <a:srcRect b="-685"/>
          <a:stretch/>
        </p:blipFill>
        <p:spPr>
          <a:xfrm>
            <a:off x="2138808" y="1841849"/>
            <a:ext cx="7856218" cy="4173655"/>
          </a:xfrm>
          <a:prstGeom prst="rect">
            <a:avLst/>
          </a:prstGeom>
        </p:spPr>
      </p:pic>
    </p:spTree>
    <p:extLst>
      <p:ext uri="{BB962C8B-B14F-4D97-AF65-F5344CB8AC3E}">
        <p14:creationId xmlns:p14="http://schemas.microsoft.com/office/powerpoint/2010/main" val="384412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668" y="239552"/>
            <a:ext cx="10515600" cy="1325563"/>
          </a:xfrm>
        </p:spPr>
        <p:txBody>
          <a:bodyPr>
            <a:normAutofit/>
          </a:bodyPr>
          <a:lstStyle/>
          <a:p>
            <a:r>
              <a:rPr lang="de-DE" sz="3000" dirty="0">
                <a:latin typeface="BundesSerif Office" panose="02050002050300000203" pitchFamily="18" charset="0"/>
              </a:rPr>
              <a:t>Kompetenzzentrum innovative Beschaffung [KOINNO]</a:t>
            </a:r>
          </a:p>
        </p:txBody>
      </p:sp>
      <p:sp>
        <p:nvSpPr>
          <p:cNvPr id="3" name="Inhaltsplatzhalter 2"/>
          <p:cNvSpPr>
            <a:spLocks noGrp="1"/>
          </p:cNvSpPr>
          <p:nvPr>
            <p:ph idx="1"/>
          </p:nvPr>
        </p:nvSpPr>
        <p:spPr>
          <a:xfrm>
            <a:off x="1193104" y="2237290"/>
            <a:ext cx="7967870" cy="3355128"/>
          </a:xfrm>
        </p:spPr>
        <p:txBody>
          <a:bodyPr/>
          <a:lstStyle/>
          <a:p>
            <a:pPr marL="0" indent="0">
              <a:buNone/>
            </a:pPr>
            <a:r>
              <a:rPr lang="de-DE" sz="2200" b="1" dirty="0">
                <a:latin typeface="BundesSans Office" panose="020B0002030500000203" pitchFamily="34" charset="0"/>
              </a:rPr>
              <a:t>Beitrag des Bundesministeriums für Wirtschaft und Klimaschutz (BMWK) </a:t>
            </a:r>
            <a:r>
              <a:rPr lang="de-DE" sz="2200" dirty="0">
                <a:latin typeface="BundesSans Office" panose="020B0002030500000203" pitchFamily="34" charset="0"/>
              </a:rPr>
              <a:t>zu mehr Innovationen im öffentlichen Einkauf</a:t>
            </a:r>
          </a:p>
          <a:p>
            <a:pPr marL="0" indent="0">
              <a:buNone/>
            </a:pPr>
            <a:endParaRPr lang="de-DE" sz="2200" dirty="0">
              <a:latin typeface="BundesSans Office" panose="020B0002030500000203" pitchFamily="34" charset="0"/>
            </a:endParaRPr>
          </a:p>
          <a:p>
            <a:pPr marL="0" indent="0">
              <a:buNone/>
            </a:pPr>
            <a:endParaRPr lang="de-DE" sz="2200" dirty="0">
              <a:latin typeface="BundesSans Office" panose="020B0002030500000203" pitchFamily="34" charset="0"/>
            </a:endParaRPr>
          </a:p>
          <a:p>
            <a:pPr marL="0" indent="0">
              <a:buNone/>
            </a:pPr>
            <a:r>
              <a:rPr lang="de-DE" sz="2200" b="1" dirty="0">
                <a:latin typeface="BundesSans Office" panose="020B0002030500000203" pitchFamily="34" charset="0"/>
              </a:rPr>
              <a:t>Der Bundesverband Materialwirtschaft, Einkauf und Logistik e.V. (BME) </a:t>
            </a:r>
            <a:r>
              <a:rPr lang="de-DE" sz="2200" dirty="0">
                <a:latin typeface="BundesSans Office" panose="020B0002030500000203" pitchFamily="34" charset="0"/>
              </a:rPr>
              <a:t>leitet das Kompetenzzentrum </a:t>
            </a:r>
            <a:r>
              <a:rPr lang="de-DE" sz="2200" dirty="0">
                <a:latin typeface="BundesSans Office" panose="020B0002030500000203" pitchFamily="34" charset="0"/>
                <a:cs typeface="BundesSans Office Bold"/>
              </a:rPr>
              <a:t>seit 1. März 2013</a:t>
            </a:r>
          </a:p>
          <a:p>
            <a:pPr marL="0" indent="0">
              <a:buNone/>
            </a:pPr>
            <a:endParaRPr lang="de-DE" dirty="0"/>
          </a:p>
        </p:txBody>
      </p:sp>
      <p:pic>
        <p:nvPicPr>
          <p:cNvPr id="4" name="Grafik 3"/>
          <p:cNvPicPr>
            <a:picLocks noChangeAspect="1"/>
          </p:cNvPicPr>
          <p:nvPr/>
        </p:nvPicPr>
        <p:blipFill>
          <a:blip r:embed="rId2"/>
          <a:stretch>
            <a:fillRect/>
          </a:stretch>
        </p:blipFill>
        <p:spPr>
          <a:xfrm>
            <a:off x="9160974" y="1963658"/>
            <a:ext cx="2610333" cy="1398002"/>
          </a:xfrm>
          <a:prstGeom prst="rect">
            <a:avLst/>
          </a:prstGeom>
        </p:spPr>
      </p:pic>
      <p:sp>
        <p:nvSpPr>
          <p:cNvPr id="5" name="Eingebuchteter Richtungspfeil 16"/>
          <p:cNvSpPr/>
          <p:nvPr/>
        </p:nvSpPr>
        <p:spPr>
          <a:xfrm>
            <a:off x="742121" y="2380878"/>
            <a:ext cx="304800" cy="304800"/>
          </a:xfrm>
          <a:prstGeom prst="chevron">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5597"/>
              </a:solidFill>
            </a:endParaRPr>
          </a:p>
        </p:txBody>
      </p:sp>
      <p:sp>
        <p:nvSpPr>
          <p:cNvPr id="6" name="Eingebuchteter Richtungspfeil 16"/>
          <p:cNvSpPr/>
          <p:nvPr/>
        </p:nvSpPr>
        <p:spPr>
          <a:xfrm>
            <a:off x="742121" y="3985468"/>
            <a:ext cx="304800" cy="304800"/>
          </a:xfrm>
          <a:prstGeom prst="chevron">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974" y="3634630"/>
            <a:ext cx="2112301" cy="1559245"/>
          </a:xfrm>
          <a:prstGeom prst="rect">
            <a:avLst/>
          </a:prstGeom>
        </p:spPr>
      </p:pic>
    </p:spTree>
    <p:extLst>
      <p:ext uri="{BB962C8B-B14F-4D97-AF65-F5344CB8AC3E}">
        <p14:creationId xmlns:p14="http://schemas.microsoft.com/office/powerpoint/2010/main" val="1416816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4427FB3-BE4E-D310-5009-9C2C0A92782D}"/>
              </a:ext>
            </a:extLst>
          </p:cNvPr>
          <p:cNvSpPr txBox="1">
            <a:spLocks/>
          </p:cNvSpPr>
          <p:nvPr/>
        </p:nvSpPr>
        <p:spPr>
          <a:xfrm>
            <a:off x="290279" y="365125"/>
            <a:ext cx="10515600" cy="7620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000" dirty="0">
                <a:latin typeface="BundesSans Office" panose="020B0002030500000203" pitchFamily="34" charset="0"/>
              </a:rPr>
              <a:t>Aktuellste Innovationen (4 bis 9)</a:t>
            </a:r>
          </a:p>
        </p:txBody>
      </p:sp>
      <p:pic>
        <p:nvPicPr>
          <p:cNvPr id="8" name="Grafik 7">
            <a:extLst>
              <a:ext uri="{FF2B5EF4-FFF2-40B4-BE49-F238E27FC236}">
                <a16:creationId xmlns:a16="http://schemas.microsoft.com/office/drawing/2014/main" id="{B6402165-37FA-ABBB-7AC4-43B8CE9E4AC7}"/>
              </a:ext>
            </a:extLst>
          </p:cNvPr>
          <p:cNvPicPr>
            <a:picLocks noChangeAspect="1"/>
          </p:cNvPicPr>
          <p:nvPr/>
        </p:nvPicPr>
        <p:blipFill>
          <a:blip r:embed="rId2"/>
          <a:stretch>
            <a:fillRect/>
          </a:stretch>
        </p:blipFill>
        <p:spPr>
          <a:xfrm>
            <a:off x="6096000" y="2972543"/>
            <a:ext cx="5636103" cy="2694209"/>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CEC24061-3218-DE25-B217-EF67CD4509A6}"/>
              </a:ext>
            </a:extLst>
          </p:cNvPr>
          <p:cNvPicPr>
            <a:picLocks noChangeAspect="1"/>
          </p:cNvPicPr>
          <p:nvPr/>
        </p:nvPicPr>
        <p:blipFill>
          <a:blip r:embed="rId3"/>
          <a:stretch>
            <a:fillRect/>
          </a:stretch>
        </p:blipFill>
        <p:spPr>
          <a:xfrm>
            <a:off x="290279" y="1127156"/>
            <a:ext cx="5946327" cy="2797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6590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80398"/>
            <a:ext cx="10515600" cy="1325563"/>
          </a:xfrm>
        </p:spPr>
        <p:txBody>
          <a:bodyPr/>
          <a:lstStyle/>
          <a:p>
            <a:pPr algn="ctr"/>
            <a:r>
              <a:rPr lang="de-DE" u="sng" dirty="0">
                <a:solidFill>
                  <a:srgbClr val="005597"/>
                </a:solidFill>
                <a:latin typeface="BundesSans Office" panose="020B0002030500000203" pitchFamily="34" charset="0"/>
              </a:rPr>
              <a:t>www.koinnovationsplatz.de</a:t>
            </a:r>
            <a:r>
              <a:rPr lang="de-DE" u="sng" dirty="0">
                <a:latin typeface="BundesSans Office" panose="020B0002030500000203" pitchFamily="34" charset="0"/>
              </a:rPr>
              <a:t> </a:t>
            </a:r>
            <a:endParaRPr lang="de-DE" dirty="0">
              <a:latin typeface="BundesSans Office" panose="020B0002030500000203" pitchFamily="34" charset="0"/>
            </a:endParaRPr>
          </a:p>
        </p:txBody>
      </p:sp>
      <p:pic>
        <p:nvPicPr>
          <p:cNvPr id="4" name="Inhaltsplatzhalt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9053" y="1618734"/>
            <a:ext cx="8673894" cy="5239266"/>
          </a:xfrm>
        </p:spPr>
      </p:pic>
    </p:spTree>
    <p:extLst>
      <p:ext uri="{BB962C8B-B14F-4D97-AF65-F5344CB8AC3E}">
        <p14:creationId xmlns:p14="http://schemas.microsoft.com/office/powerpoint/2010/main" val="2427366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5597"/>
        </a:solidFill>
        <a:effectLst/>
      </p:bgPr>
    </p:bg>
    <p:spTree>
      <p:nvGrpSpPr>
        <p:cNvPr id="1" name=""/>
        <p:cNvGrpSpPr/>
        <p:nvPr/>
      </p:nvGrpSpPr>
      <p:grpSpPr>
        <a:xfrm>
          <a:off x="0" y="0"/>
          <a:ext cx="0" cy="0"/>
          <a:chOff x="0" y="0"/>
          <a:chExt cx="0" cy="0"/>
        </a:xfrm>
      </p:grpSpPr>
      <p:pic>
        <p:nvPicPr>
          <p:cNvPr id="2" name="Bild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357154" y="3136583"/>
            <a:ext cx="8834846" cy="381000"/>
          </a:xfrm>
          <a:prstGeom prst="rect">
            <a:avLst/>
          </a:prstGeom>
        </p:spPr>
      </p:pic>
      <p:sp>
        <p:nvSpPr>
          <p:cNvPr id="3" name="Textfeld 2"/>
          <p:cNvSpPr txBox="1"/>
          <p:nvPr/>
        </p:nvSpPr>
        <p:spPr>
          <a:xfrm>
            <a:off x="2955235" y="1757423"/>
            <a:ext cx="11529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6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rPr>
              <a:t>3</a:t>
            </a:r>
          </a:p>
        </p:txBody>
      </p:sp>
      <p:sp>
        <p:nvSpPr>
          <p:cNvPr id="4" name="Textfeld 3"/>
          <p:cNvSpPr txBox="1"/>
          <p:nvPr/>
        </p:nvSpPr>
        <p:spPr>
          <a:xfrm>
            <a:off x="4108174" y="2120920"/>
            <a:ext cx="758024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000" dirty="0">
                <a:solidFill>
                  <a:prstClr val="white"/>
                </a:solidFill>
                <a:latin typeface="BundesSerif Office" panose="02050002050300000203" pitchFamily="18" charset="0"/>
              </a:rPr>
              <a:t>Weitere KOINNO Tools und Services</a:t>
            </a:r>
            <a:endParaRPr kumimoji="0" lang="de-DE" sz="30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endParaRPr>
          </a:p>
        </p:txBody>
      </p:sp>
    </p:spTree>
    <p:extLst>
      <p:ext uri="{BB962C8B-B14F-4D97-AF65-F5344CB8AC3E}">
        <p14:creationId xmlns:p14="http://schemas.microsoft.com/office/powerpoint/2010/main" val="333638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63274"/>
            <a:ext cx="10515600" cy="1325563"/>
          </a:xfrm>
        </p:spPr>
        <p:txBody>
          <a:bodyPr/>
          <a:lstStyle/>
          <a:p>
            <a:r>
              <a:rPr lang="de-DE" sz="3000" dirty="0">
                <a:latin typeface="BundesSans Office" panose="020B0002030500000203" pitchFamily="34" charset="0"/>
              </a:rPr>
              <a:t>Der KOINNO-Newsletter</a:t>
            </a:r>
            <a:br>
              <a:rPr lang="de-DE" dirty="0"/>
            </a:br>
            <a:endParaRPr lang="de-DE" dirty="0"/>
          </a:p>
        </p:txBody>
      </p:sp>
      <p:sp>
        <p:nvSpPr>
          <p:cNvPr id="7" name="Textfeld 6"/>
          <p:cNvSpPr txBox="1"/>
          <p:nvPr/>
        </p:nvSpPr>
        <p:spPr>
          <a:xfrm>
            <a:off x="5338611" y="1192185"/>
            <a:ext cx="5464423" cy="4739759"/>
          </a:xfrm>
          <a:prstGeom prst="rect">
            <a:avLst/>
          </a:prstGeom>
          <a:noFill/>
        </p:spPr>
        <p:txBody>
          <a:bodyPr wrap="square" lIns="0" tIns="0" rIns="0" bIns="0" rtlCol="0">
            <a:spAutoFit/>
          </a:bodyPr>
          <a:lstStyle/>
          <a:p>
            <a:r>
              <a:rPr lang="de-DE" sz="2000" dirty="0">
                <a:latin typeface="BundesSerif Office" panose="02050002050300000203" pitchFamily="18" charset="0"/>
              </a:rPr>
              <a:t>Abonnieren Sie den KOINNO-Newsletter und erhalten Sie:</a:t>
            </a:r>
          </a:p>
          <a:p>
            <a:r>
              <a:rPr lang="de-DE" sz="2000" dirty="0">
                <a:latin typeface="BundesSerif Office" panose="02050002050300000203" pitchFamily="18" charset="0"/>
              </a:rPr>
              <a:t> </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Fachinformationen zur innovativen öffentlichen Beschaffung</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Praxisbeispiele aus dem öffentlichen Sektor</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Kostenfreie KOINNO-Seminare</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Neue KOINNO-Services, Tools, Publikationen</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Veranstaltungskalender mit relevanten Branchenevents</a:t>
            </a:r>
            <a:endParaRPr lang="de-DE" dirty="0">
              <a:latin typeface="BundesSerif Office" panose="02050002050300000203" pitchFamily="18" charset="0"/>
            </a:endParaRPr>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p:txBody>
      </p:sp>
      <p:pic>
        <p:nvPicPr>
          <p:cNvPr id="8" name="Grafik 7"/>
          <p:cNvPicPr>
            <a:picLocks noChangeAspect="1"/>
          </p:cNvPicPr>
          <p:nvPr/>
        </p:nvPicPr>
        <p:blipFill>
          <a:blip r:embed="rId3"/>
          <a:stretch>
            <a:fillRect/>
          </a:stretch>
        </p:blipFill>
        <p:spPr>
          <a:xfrm>
            <a:off x="9768409" y="3835156"/>
            <a:ext cx="1034626" cy="778259"/>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472" y="1227464"/>
            <a:ext cx="3138759" cy="4408837"/>
          </a:xfrm>
          <a:prstGeom prst="rect">
            <a:avLst/>
          </a:prstGeom>
          <a:ln>
            <a:noFill/>
          </a:ln>
          <a:effectLst>
            <a:outerShdw blurRad="190500" algn="tl" rotWithShape="0">
              <a:srgbClr val="000000">
                <a:alpha val="70000"/>
              </a:srgbClr>
            </a:outerShdw>
          </a:effectLst>
        </p:spPr>
      </p:pic>
      <p:sp>
        <p:nvSpPr>
          <p:cNvPr id="14" name="Rechteck 13"/>
          <p:cNvSpPr/>
          <p:nvPr/>
        </p:nvSpPr>
        <p:spPr>
          <a:xfrm>
            <a:off x="5338611" y="4741661"/>
            <a:ext cx="5464423" cy="894640"/>
          </a:xfrm>
          <a:prstGeom prst="rect">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5380973" y="4800169"/>
            <a:ext cx="5323540" cy="707886"/>
          </a:xfrm>
          <a:prstGeom prst="rect">
            <a:avLst/>
          </a:prstGeom>
          <a:ln>
            <a:noFill/>
          </a:ln>
        </p:spPr>
        <p:txBody>
          <a:bodyPr wrap="square">
            <a:spAutoFit/>
          </a:bodyPr>
          <a:lstStyle/>
          <a:p>
            <a:pPr algn="ctr"/>
            <a:r>
              <a:rPr lang="de-DE" sz="2000" b="1" dirty="0">
                <a:solidFill>
                  <a:schemeClr val="bg1"/>
                </a:solidFill>
              </a:rPr>
              <a:t>Weitere Informationen finden Sie auf </a:t>
            </a:r>
          </a:p>
          <a:p>
            <a:pPr algn="ctr"/>
            <a:r>
              <a:rPr lang="de-DE" sz="2000" b="1" dirty="0">
                <a:solidFill>
                  <a:schemeClr val="bg1"/>
                </a:solidFill>
              </a:rPr>
              <a:t>www.koinno-bmwk.de/newsletter-anmeldung</a:t>
            </a:r>
          </a:p>
        </p:txBody>
      </p:sp>
    </p:spTree>
    <p:extLst>
      <p:ext uri="{BB962C8B-B14F-4D97-AF65-F5344CB8AC3E}">
        <p14:creationId xmlns:p14="http://schemas.microsoft.com/office/powerpoint/2010/main" val="3887160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2494" y="36327"/>
            <a:ext cx="10515600" cy="1325563"/>
          </a:xfrm>
        </p:spPr>
        <p:txBody>
          <a:bodyPr>
            <a:normAutofit/>
          </a:bodyPr>
          <a:lstStyle/>
          <a:p>
            <a:r>
              <a:rPr lang="de-DE" sz="3000" dirty="0" err="1">
                <a:latin typeface="BundesSans Office" panose="020B0002030500000203" pitchFamily="34" charset="0"/>
              </a:rPr>
              <a:t>KOINNO-Beratung</a:t>
            </a:r>
            <a:endParaRPr lang="de-DE" sz="3000" dirty="0">
              <a:latin typeface="BundesSans Office" panose="020B0002030500000203" pitchFamily="34" charset="0"/>
            </a:endParaRPr>
          </a:p>
        </p:txBody>
      </p:sp>
      <p:pic>
        <p:nvPicPr>
          <p:cNvPr id="16" name="Bild 15"/>
          <p:cNvPicPr>
            <a:picLocks noChangeAspect="1"/>
          </p:cNvPicPr>
          <p:nvPr/>
        </p:nvPicPr>
        <p:blipFill>
          <a:blip r:embed="rId3"/>
          <a:stretch>
            <a:fillRect/>
          </a:stretch>
        </p:blipFill>
        <p:spPr>
          <a:xfrm>
            <a:off x="6649426" y="0"/>
            <a:ext cx="5542574" cy="3697177"/>
          </a:xfrm>
          <a:prstGeom prst="rect">
            <a:avLst/>
          </a:prstGeom>
        </p:spPr>
      </p:pic>
      <p:sp>
        <p:nvSpPr>
          <p:cNvPr id="10" name="Textplatzhalter 3"/>
          <p:cNvSpPr txBox="1">
            <a:spLocks/>
          </p:cNvSpPr>
          <p:nvPr/>
        </p:nvSpPr>
        <p:spPr>
          <a:xfrm>
            <a:off x="654051" y="1240854"/>
            <a:ext cx="5873997" cy="757668"/>
          </a:xfrm>
          <a:prstGeom prst="rect">
            <a:avLst/>
          </a:prstGeom>
        </p:spPr>
        <p:txBody>
          <a:bodyPr vert="horz" lIns="0" tIns="0" rIns="0" bIns="0" rtlCol="0">
            <a:normAutofit/>
          </a:bodyPr>
          <a:lstStyle>
            <a:lvl1pPr marL="0" indent="0" algn="l" defTabSz="914400" rtl="0" eaLnBrk="1" latinLnBrk="0" hangingPunct="1">
              <a:lnSpc>
                <a:spcPts val="2400"/>
              </a:lnSpc>
              <a:spcBef>
                <a:spcPts val="0"/>
              </a:spcBef>
              <a:buFont typeface="Arial" pitchFamily="34" charset="0"/>
              <a:buNone/>
              <a:defRPr sz="2000" kern="1200">
                <a:solidFill>
                  <a:schemeClr val="tx1"/>
                </a:solidFill>
                <a:latin typeface="+mn-lt"/>
                <a:ea typeface="+mn-ea"/>
                <a:cs typeface="+mn-cs"/>
              </a:defRPr>
            </a:lvl1pPr>
            <a:lvl2pPr marL="252000" indent="-252000" algn="l" defTabSz="914400" rtl="0" eaLnBrk="1" latinLnBrk="0" hangingPunct="1">
              <a:lnSpc>
                <a:spcPts val="2400"/>
              </a:lnSpc>
              <a:spcBef>
                <a:spcPts val="0"/>
              </a:spcBef>
              <a:buFont typeface="Arial" pitchFamily="34" charset="0"/>
              <a:buChar char="•"/>
              <a:defRPr sz="2000" kern="1200">
                <a:solidFill>
                  <a:schemeClr val="tx1"/>
                </a:solidFill>
                <a:latin typeface="+mn-lt"/>
                <a:ea typeface="+mn-ea"/>
                <a:cs typeface="+mn-cs"/>
              </a:defRPr>
            </a:lvl2pPr>
            <a:lvl3pPr marL="252000" indent="-252000" algn="l" defTabSz="914400" rtl="0" eaLnBrk="1" latinLnBrk="0" hangingPunct="1">
              <a:lnSpc>
                <a:spcPts val="2400"/>
              </a:lnSpc>
              <a:spcBef>
                <a:spcPts val="0"/>
              </a:spcBef>
              <a:buFont typeface="+mj-lt"/>
              <a:buAutoNum type="arabicPeriod"/>
              <a:defRPr sz="2000" kern="1200">
                <a:solidFill>
                  <a:schemeClr val="tx1"/>
                </a:solidFill>
                <a:latin typeface="+mn-lt"/>
                <a:ea typeface="+mn-ea"/>
                <a:cs typeface="+mn-cs"/>
              </a:defRPr>
            </a:lvl3pPr>
            <a:lvl4pPr marL="252000" indent="-252000" algn="l" defTabSz="914400" rtl="0" eaLnBrk="1" latinLnBrk="0" hangingPunct="1">
              <a:lnSpc>
                <a:spcPts val="2400"/>
              </a:lnSpc>
              <a:spcBef>
                <a:spcPts val="0"/>
              </a:spcBef>
              <a:buFont typeface="+mj-lt"/>
              <a:buAutoNum type="alphaLcParenR"/>
              <a:defRPr sz="2000" kern="1200">
                <a:solidFill>
                  <a:schemeClr val="tx1"/>
                </a:solidFill>
                <a:latin typeface="+mn-lt"/>
                <a:ea typeface="+mn-ea"/>
                <a:cs typeface="+mn-cs"/>
              </a:defRPr>
            </a:lvl4pPr>
            <a:lvl5pPr marL="450000" indent="-180000" algn="l" defTabSz="914400" rtl="0" eaLnBrk="1" latinLnBrk="0" hangingPunct="1">
              <a:lnSpc>
                <a:spcPts val="2400"/>
              </a:lnSpc>
              <a:spcBef>
                <a:spcPts val="0"/>
              </a:spcBef>
              <a:buFont typeface="Symbol" pitchFamily="18" charset="2"/>
              <a:buChar char="-"/>
              <a:defRPr sz="2000" kern="1200" baseline="0">
                <a:solidFill>
                  <a:schemeClr val="tx1"/>
                </a:solidFill>
                <a:latin typeface="+mn-lt"/>
                <a:ea typeface="+mn-ea"/>
                <a:cs typeface="+mn-cs"/>
              </a:defRPr>
            </a:lvl5pPr>
            <a:lvl6pPr marL="216000" indent="-216000" algn="l" defTabSz="914400" rtl="0" eaLnBrk="1" latinLnBrk="0" hangingPunct="1">
              <a:lnSpc>
                <a:spcPts val="2400"/>
              </a:lnSpc>
              <a:spcBef>
                <a:spcPts val="0"/>
              </a:spcBef>
              <a:buFont typeface="Symbol" pitchFamily="18" charset="2"/>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pPr>
            <a:r>
              <a:rPr lang="de-DE" b="1" dirty="0">
                <a:solidFill>
                  <a:srgbClr val="D3DD00"/>
                </a:solidFill>
                <a:latin typeface="BundesSans Office" panose="020B0002030500000203" pitchFamily="34" charset="0"/>
              </a:rPr>
              <a:t>Wie gelingt der Sprung zu einer </a:t>
            </a:r>
          </a:p>
          <a:p>
            <a:pPr>
              <a:buClr>
                <a:schemeClr val="accent1"/>
              </a:buClr>
            </a:pPr>
            <a:r>
              <a:rPr lang="de-DE" b="1" dirty="0">
                <a:solidFill>
                  <a:srgbClr val="D3DD00"/>
                </a:solidFill>
                <a:latin typeface="BundesSans Office" panose="020B0002030500000203" pitchFamily="34" charset="0"/>
              </a:rPr>
              <a:t>innovativen öffentlichen Beschaffung?</a:t>
            </a:r>
            <a:endParaRPr lang="de-DE" dirty="0">
              <a:solidFill>
                <a:srgbClr val="D3DD00"/>
              </a:solidFill>
              <a:latin typeface="BundesSans Office" panose="020B0002030500000203" pitchFamily="34" charset="0"/>
            </a:endParaRPr>
          </a:p>
        </p:txBody>
      </p:sp>
      <p:sp>
        <p:nvSpPr>
          <p:cNvPr id="8" name="Textplatzhalter 3"/>
          <p:cNvSpPr>
            <a:spLocks noGrp="1"/>
          </p:cNvSpPr>
          <p:nvPr>
            <p:ph type="body" sz="quarter" idx="12"/>
          </p:nvPr>
        </p:nvSpPr>
        <p:spPr>
          <a:xfrm>
            <a:off x="654051" y="1881188"/>
            <a:ext cx="7049121" cy="3825102"/>
          </a:xfrm>
        </p:spPr>
        <p:txBody>
          <a:bodyPr>
            <a:normAutofit fontScale="92500" lnSpcReduction="20000"/>
          </a:bodyPr>
          <a:lstStyle/>
          <a:p>
            <a:pPr>
              <a:buClr>
                <a:schemeClr val="accent1"/>
              </a:buClr>
            </a:pPr>
            <a:endParaRPr lang="de-DE" sz="1600" dirty="0">
              <a:latin typeface="BundesSerif Office" panose="02050002050300000203" pitchFamily="18" charset="0"/>
            </a:endParaRPr>
          </a:p>
          <a:p>
            <a:pPr>
              <a:buClr>
                <a:schemeClr val="accent1"/>
              </a:buClr>
              <a:buNone/>
            </a:pPr>
            <a:r>
              <a:rPr lang="de-DE" sz="1600" dirty="0">
                <a:latin typeface="BundesSerif Office" panose="02050002050300000203" pitchFamily="18" charset="0"/>
              </a:rPr>
              <a:t>Kernvoraussetzungen:</a:t>
            </a:r>
            <a:br>
              <a:rPr lang="de-DE" sz="1600" dirty="0">
                <a:latin typeface="BundesSerif Office" panose="02050002050300000203" pitchFamily="18" charset="0"/>
              </a:rPr>
            </a:br>
            <a:endParaRPr lang="de-DE" sz="1600" dirty="0">
              <a:latin typeface="BundesSerif Office" panose="02050002050300000203" pitchFamily="18" charset="0"/>
            </a:endParaRP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Zielsystem</a:t>
            </a: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Beschaffungsstrategie</a:t>
            </a: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Warengruppenmanagement </a:t>
            </a: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Innovationsmanagement</a:t>
            </a: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Vergabestrategie</a:t>
            </a: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Digitalisierung des Beschaffungsprozesses</a:t>
            </a:r>
          </a:p>
          <a:p>
            <a:pPr marL="342900" indent="-342900">
              <a:lnSpc>
                <a:spcPct val="150000"/>
              </a:lnSpc>
              <a:buClr>
                <a:srgbClr val="005597"/>
              </a:buClr>
              <a:buFont typeface="Wingdings" panose="05000000000000000000" pitchFamily="2" charset="2"/>
              <a:buChar char="§"/>
            </a:pPr>
            <a:r>
              <a:rPr lang="de-DE" sz="1600" dirty="0">
                <a:latin typeface="BundesSerif Office" panose="02050002050300000203" pitchFamily="18" charset="0"/>
              </a:rPr>
              <a:t>Optimierung der Organisationsstruktur</a:t>
            </a:r>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952" y="1998522"/>
            <a:ext cx="3024336" cy="4236124"/>
          </a:xfrm>
          <a:prstGeom prst="rect">
            <a:avLst/>
          </a:prstGeom>
          <a:ln>
            <a:noFill/>
          </a:ln>
          <a:effectLst>
            <a:outerShdw blurRad="190500" sx="105000" sy="105000" algn="tl" rotWithShape="0">
              <a:schemeClr val="tx1">
                <a:alpha val="60000"/>
              </a:schemeClr>
            </a:outerShdw>
          </a:effectLst>
        </p:spPr>
      </p:pic>
    </p:spTree>
    <p:extLst>
      <p:ext uri="{BB962C8B-B14F-4D97-AF65-F5344CB8AC3E}">
        <p14:creationId xmlns:p14="http://schemas.microsoft.com/office/powerpoint/2010/main" val="1010930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5968" y="493426"/>
            <a:ext cx="9930669" cy="878196"/>
          </a:xfrm>
        </p:spPr>
        <p:txBody>
          <a:bodyPr>
            <a:normAutofit/>
          </a:bodyPr>
          <a:lstStyle/>
          <a:p>
            <a:r>
              <a:rPr lang="de-DE" sz="3000" dirty="0">
                <a:latin typeface="BundesSans Office" panose="020B0002030500000203" pitchFamily="34" charset="0"/>
              </a:rPr>
              <a:t>Fristenassistent</a:t>
            </a:r>
          </a:p>
        </p:txBody>
      </p:sp>
      <p:pic>
        <p:nvPicPr>
          <p:cNvPr id="3" name="Grafik 2">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b="51099"/>
          <a:stretch/>
        </p:blipFill>
        <p:spPr>
          <a:xfrm>
            <a:off x="7246096" y="493426"/>
            <a:ext cx="4015702" cy="2789204"/>
          </a:xfrm>
          <a:prstGeom prst="rect">
            <a:avLst/>
          </a:prstGeom>
          <a:ln>
            <a:noFill/>
          </a:ln>
          <a:effectLst>
            <a:outerShdw blurRad="190500" algn="tl" rotWithShape="0">
              <a:srgbClr val="000000">
                <a:alpha val="70000"/>
              </a:srgbClr>
            </a:outerShdw>
          </a:effectLst>
        </p:spPr>
      </p:pic>
      <p:pic>
        <p:nvPicPr>
          <p:cNvPr id="1026" name="Picture 2" descr="https://www.koinno-bmwk.de/fileadmin/_processed_/2/9/csm_Fristenassistent_Collage_small_9de18653fb.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390" y="3586371"/>
            <a:ext cx="4749255" cy="2604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045968" y="1601212"/>
            <a:ext cx="4802245" cy="3970318"/>
          </a:xfrm>
          <a:prstGeom prst="rect">
            <a:avLst/>
          </a:prstGeom>
          <a:noFill/>
        </p:spPr>
        <p:txBody>
          <a:bodyPr wrap="square" rtlCol="0">
            <a:spAutoFit/>
          </a:bodyPr>
          <a:lstStyle/>
          <a:p>
            <a:r>
              <a:rPr lang="de-DE" dirty="0">
                <a:solidFill>
                  <a:srgbClr val="0A0A0A"/>
                </a:solidFill>
                <a:latin typeface="BundesSerif Office" panose="02050002050300000203" pitchFamily="18" charset="0"/>
              </a:rPr>
              <a:t>A</a:t>
            </a:r>
            <a:r>
              <a:rPr lang="de-DE" b="0" i="0" dirty="0">
                <a:solidFill>
                  <a:srgbClr val="0A0A0A"/>
                </a:solidFill>
                <a:effectLst/>
                <a:latin typeface="BundesSerif Office" panose="02050002050300000203" pitchFamily="18" charset="0"/>
              </a:rPr>
              <a:t>lle Phasen und Fristen des Vergabeverfahrens im Überblick.</a:t>
            </a:r>
            <a:endParaRPr lang="de-DE" dirty="0">
              <a:latin typeface="BundesSerif Office" panose="02050002050300000203" pitchFamily="18" charset="0"/>
            </a:endParaRP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In 3 Schritten zum Ergebnis</a:t>
            </a:r>
            <a:br>
              <a:rPr lang="de-DE" dirty="0">
                <a:latin typeface="BundesSerif Office" panose="02050002050300000203" pitchFamily="18" charset="0"/>
              </a:rPr>
            </a:b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Kommunikation</a:t>
            </a:r>
            <a:r>
              <a:rPr lang="de-DE" dirty="0">
                <a:latin typeface="BundesSerif Office" panose="02050002050300000203" pitchFamily="18" charset="0"/>
              </a:rPr>
              <a:t>: Kalender und Verfahrensdarstellung für den Austausch mit dem Bedarfsträger</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KOINNO-Empfehlungen: </a:t>
            </a:r>
            <a:r>
              <a:rPr lang="de-DE" dirty="0">
                <a:latin typeface="BundesSerif Office" panose="02050002050300000203" pitchFamily="18" charset="0"/>
              </a:rPr>
              <a:t>Hinweise auf Optimierungen</a:t>
            </a:r>
            <a:br>
              <a:rPr lang="de-DE" dirty="0">
                <a:latin typeface="BundesSerif Office" panose="02050002050300000203" pitchFamily="18" charset="0"/>
              </a:rPr>
            </a:b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Dokumentation</a:t>
            </a:r>
            <a:r>
              <a:rPr lang="de-DE" dirty="0">
                <a:latin typeface="BundesSerif Office" panose="02050002050300000203" pitchFamily="18" charset="0"/>
              </a:rPr>
              <a:t>: Mit eigenen Vermerken ergänzte Ergebnisse für die Akten</a:t>
            </a:r>
          </a:p>
        </p:txBody>
      </p:sp>
    </p:spTree>
    <p:extLst>
      <p:ext uri="{BB962C8B-B14F-4D97-AF65-F5344CB8AC3E}">
        <p14:creationId xmlns:p14="http://schemas.microsoft.com/office/powerpoint/2010/main" val="51325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4976" t="1370" r="4509" b="616"/>
          <a:stretch/>
        </p:blipFill>
        <p:spPr>
          <a:xfrm>
            <a:off x="269715" y="124990"/>
            <a:ext cx="3087743" cy="5808743"/>
          </a:xfrm>
          <a:prstGeom prst="rect">
            <a:avLst/>
          </a:prstGeom>
          <a:ln>
            <a:noFill/>
          </a:ln>
          <a:effectLst>
            <a:outerShdw blurRad="190500" algn="tl" rotWithShape="0">
              <a:srgbClr val="000000">
                <a:alpha val="70000"/>
              </a:srgbClr>
            </a:outerShdw>
          </a:effectLst>
        </p:spPr>
      </p:pic>
      <p:pic>
        <p:nvPicPr>
          <p:cNvPr id="4" name="Grafik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817" y="124990"/>
            <a:ext cx="2959248" cy="5808743"/>
          </a:xfrm>
          <a:prstGeom prst="rect">
            <a:avLst/>
          </a:prstGeom>
          <a:ln>
            <a:noFill/>
          </a:ln>
          <a:effectLst>
            <a:outerShdw blurRad="190500" algn="tl" rotWithShape="0">
              <a:srgbClr val="000000">
                <a:alpha val="70000"/>
              </a:srgbClr>
            </a:outerShdw>
          </a:effectLst>
        </p:spPr>
      </p:pic>
      <p:pic>
        <p:nvPicPr>
          <p:cNvPr id="5" name="Grafik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9209" y="1420937"/>
            <a:ext cx="5527215" cy="3312265"/>
          </a:xfrm>
          <a:prstGeom prst="rect">
            <a:avLst/>
          </a:prstGeom>
          <a:ln>
            <a:noFill/>
          </a:ln>
          <a:effectLst>
            <a:outerShdw blurRad="190500" algn="tl" rotWithShape="0">
              <a:srgbClr val="000000">
                <a:alpha val="70000"/>
              </a:srgbClr>
            </a:outerShdw>
          </a:effectLst>
        </p:spPr>
      </p:pic>
      <p:sp>
        <p:nvSpPr>
          <p:cNvPr id="7" name="Nach oben gekrümmter Pfeil 6"/>
          <p:cNvSpPr/>
          <p:nvPr/>
        </p:nvSpPr>
        <p:spPr>
          <a:xfrm rot="905671">
            <a:off x="2593385" y="5833634"/>
            <a:ext cx="2148184" cy="655412"/>
          </a:xfrm>
          <a:prstGeom prst="curvedUpArrow">
            <a:avLst/>
          </a:prstGeom>
          <a:solidFill>
            <a:srgbClr val="225490"/>
          </a:solidFill>
          <a:ln>
            <a:solidFill>
              <a:srgbClr val="173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 name="Nach unten gekrümmter Pfeil 7"/>
          <p:cNvSpPr/>
          <p:nvPr/>
        </p:nvSpPr>
        <p:spPr>
          <a:xfrm rot="1001068">
            <a:off x="6178947" y="177590"/>
            <a:ext cx="2128363" cy="687525"/>
          </a:xfrm>
          <a:prstGeom prst="curvedDownArrow">
            <a:avLst/>
          </a:prstGeom>
          <a:solidFill>
            <a:srgbClr val="225490"/>
          </a:solidFill>
          <a:ln>
            <a:solidFill>
              <a:srgbClr val="173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55048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527" y="356499"/>
            <a:ext cx="10246743" cy="790815"/>
          </a:xfrm>
        </p:spPr>
        <p:txBody>
          <a:bodyPr>
            <a:normAutofit/>
          </a:bodyPr>
          <a:lstStyle/>
          <a:p>
            <a:r>
              <a:rPr lang="de-DE" sz="3000" dirty="0">
                <a:latin typeface="BundesSans Office" panose="020B0002030500000203" pitchFamily="34" charset="0"/>
              </a:rPr>
              <a:t>KOINNO-Vergabe-Wahl-o-Mat</a:t>
            </a:r>
          </a:p>
        </p:txBody>
      </p:sp>
      <p:sp>
        <p:nvSpPr>
          <p:cNvPr id="3" name="Textplatzhalter 2"/>
          <p:cNvSpPr>
            <a:spLocks noGrp="1"/>
          </p:cNvSpPr>
          <p:nvPr>
            <p:ph type="body" sz="quarter" idx="11"/>
          </p:nvPr>
        </p:nvSpPr>
        <p:spPr>
          <a:xfrm>
            <a:off x="654051" y="1417638"/>
            <a:ext cx="5167848" cy="4089400"/>
          </a:xfrm>
        </p:spPr>
        <p:txBody>
          <a:bodyPr>
            <a:normAutofit lnSpcReduction="10000"/>
          </a:bodyPr>
          <a:lstStyle/>
          <a:p>
            <a:pPr marL="0" indent="0">
              <a:buNone/>
            </a:pPr>
            <a:r>
              <a:rPr lang="de-DE" sz="1800" dirty="0">
                <a:solidFill>
                  <a:srgbClr val="0A0A0A"/>
                </a:solidFill>
                <a:latin typeface="BundesSerif Office" panose="02050002050300000203" pitchFamily="18" charset="0"/>
              </a:rPr>
              <a:t>Das am besten geeignete Vergabeverfahren finden</a:t>
            </a:r>
          </a:p>
          <a:p>
            <a:pPr marL="0" indent="0">
              <a:buNone/>
            </a:pPr>
            <a:endParaRPr lang="de-DE" sz="1800" dirty="0">
              <a:solidFill>
                <a:srgbClr val="0A0A0A"/>
              </a:solidFill>
              <a:latin typeface="BundesSerif Office" panose="02050002050300000203" pitchFamily="18" charset="0"/>
            </a:endParaRPr>
          </a:p>
          <a:p>
            <a:pPr marL="342900" indent="-342900">
              <a:buFont typeface="+mj-lt"/>
              <a:buAutoNum type="arabicPeriod"/>
            </a:pPr>
            <a:r>
              <a:rPr lang="de-DE" sz="1800" b="1" dirty="0">
                <a:solidFill>
                  <a:srgbClr val="0A0A0A"/>
                </a:solidFill>
                <a:latin typeface="BundesSerif Office" panose="02050002050300000203" pitchFamily="18" charset="0"/>
              </a:rPr>
              <a:t>Auswahl der Vergabeverordnung</a:t>
            </a:r>
            <a:br>
              <a:rPr lang="de-DE" sz="1800" b="1" dirty="0">
                <a:solidFill>
                  <a:srgbClr val="0A0A0A"/>
                </a:solidFill>
                <a:latin typeface="BundesSerif Office" panose="02050002050300000203" pitchFamily="18" charset="0"/>
              </a:rPr>
            </a:br>
            <a:endParaRPr lang="de-DE" sz="1800" b="1" dirty="0">
              <a:solidFill>
                <a:srgbClr val="0A0A0A"/>
              </a:solidFill>
              <a:latin typeface="BundesSerif Office" panose="02050002050300000203" pitchFamily="18" charset="0"/>
            </a:endParaRPr>
          </a:p>
          <a:p>
            <a:pPr marL="342900" indent="-342900">
              <a:buFont typeface="+mj-lt"/>
              <a:buAutoNum type="arabicPeriod"/>
            </a:pPr>
            <a:r>
              <a:rPr lang="de-DE" sz="1800" b="1" dirty="0">
                <a:solidFill>
                  <a:srgbClr val="0A0A0A"/>
                </a:solidFill>
                <a:latin typeface="BundesSerif Office" panose="02050002050300000203" pitchFamily="18" charset="0"/>
              </a:rPr>
              <a:t>Kommunikation: </a:t>
            </a:r>
            <a:r>
              <a:rPr lang="de-DE" sz="1800" dirty="0">
                <a:solidFill>
                  <a:srgbClr val="0A0A0A"/>
                </a:solidFill>
                <a:latin typeface="BundesSerif Office" panose="02050002050300000203" pitchFamily="18" charset="0"/>
              </a:rPr>
              <a:t>Gewichtung der Aspekte Wettbewerb, Innovationsstärke, Schnelligkeit des Verfahrens, Vertraulichkeit</a:t>
            </a:r>
            <a:br>
              <a:rPr lang="de-DE" sz="1800" dirty="0">
                <a:solidFill>
                  <a:srgbClr val="0A0A0A"/>
                </a:solidFill>
                <a:latin typeface="BundesSerif Office" panose="02050002050300000203" pitchFamily="18" charset="0"/>
              </a:rPr>
            </a:br>
            <a:endParaRPr lang="de-DE" sz="1800" dirty="0">
              <a:solidFill>
                <a:srgbClr val="0A0A0A"/>
              </a:solidFill>
              <a:latin typeface="BundesSerif Office" panose="02050002050300000203" pitchFamily="18" charset="0"/>
            </a:endParaRPr>
          </a:p>
          <a:p>
            <a:pPr marL="342900" indent="-342900">
              <a:buFont typeface="+mj-lt"/>
              <a:buAutoNum type="arabicPeriod"/>
            </a:pPr>
            <a:r>
              <a:rPr lang="de-DE" sz="1800" b="1" dirty="0">
                <a:solidFill>
                  <a:srgbClr val="0A0A0A"/>
                </a:solidFill>
                <a:latin typeface="BundesSerif Office" panose="02050002050300000203" pitchFamily="18" charset="0"/>
              </a:rPr>
              <a:t>KOINNO-Empfehlung: </a:t>
            </a:r>
            <a:r>
              <a:rPr lang="de-DE" sz="1800" dirty="0">
                <a:solidFill>
                  <a:srgbClr val="0A0A0A"/>
                </a:solidFill>
                <a:latin typeface="BundesSerif Office" panose="02050002050300000203" pitchFamily="18" charset="0"/>
              </a:rPr>
              <a:t>Vergleich der Verfahren und Hinweis auf die Ausnahmetatbestände</a:t>
            </a:r>
            <a:br>
              <a:rPr lang="de-DE" sz="1800" dirty="0">
                <a:solidFill>
                  <a:srgbClr val="0A0A0A"/>
                </a:solidFill>
                <a:latin typeface="BundesSerif Office" panose="02050002050300000203" pitchFamily="18" charset="0"/>
              </a:rPr>
            </a:br>
            <a:endParaRPr lang="de-DE" sz="1800" dirty="0">
              <a:solidFill>
                <a:srgbClr val="0A0A0A"/>
              </a:solidFill>
              <a:latin typeface="BundesSerif Office" panose="02050002050300000203" pitchFamily="18" charset="0"/>
            </a:endParaRPr>
          </a:p>
          <a:p>
            <a:pPr marL="342900" indent="-342900">
              <a:buFont typeface="+mj-lt"/>
              <a:buAutoNum type="arabicPeriod"/>
            </a:pPr>
            <a:r>
              <a:rPr lang="de-DE" sz="1800" b="1" dirty="0">
                <a:solidFill>
                  <a:srgbClr val="0A0A0A"/>
                </a:solidFill>
                <a:latin typeface="BundesSerif Office" panose="02050002050300000203" pitchFamily="18" charset="0"/>
              </a:rPr>
              <a:t>Verknüpfung: </a:t>
            </a:r>
            <a:r>
              <a:rPr lang="de-DE" sz="1800" dirty="0">
                <a:solidFill>
                  <a:srgbClr val="0A0A0A"/>
                </a:solidFill>
                <a:latin typeface="BundesSerif Office" panose="02050002050300000203" pitchFamily="18" charset="0"/>
              </a:rPr>
              <a:t>Weiterleitung zum Fristenassistent</a:t>
            </a:r>
          </a:p>
          <a:p>
            <a:pPr marL="0" indent="0">
              <a:buNone/>
            </a:pPr>
            <a:endParaRPr lang="de-DE" dirty="0"/>
          </a:p>
        </p:txBody>
      </p:sp>
      <p:pic>
        <p:nvPicPr>
          <p:cNvPr id="4" name="Grafik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202" y="1417638"/>
            <a:ext cx="4394383" cy="3040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rafik 4">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9339" b="8539"/>
          <a:stretch/>
        </p:blipFill>
        <p:spPr>
          <a:xfrm>
            <a:off x="6096000" y="3030546"/>
            <a:ext cx="3501753" cy="3210267"/>
          </a:xfrm>
          <a:prstGeom prst="roundRect">
            <a:avLst>
              <a:gd name="adj" fmla="val 101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7333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5968" y="140638"/>
            <a:ext cx="9930669" cy="878196"/>
          </a:xfrm>
        </p:spPr>
        <p:txBody>
          <a:bodyPr>
            <a:normAutofit/>
          </a:bodyPr>
          <a:lstStyle/>
          <a:p>
            <a:r>
              <a:rPr lang="de-DE" sz="3000" dirty="0">
                <a:latin typeface="BundesSans Office" panose="020B0002030500000203" pitchFamily="34" charset="0"/>
              </a:rPr>
              <a:t>Bewertungsmethoden-Lotse</a:t>
            </a:r>
          </a:p>
        </p:txBody>
      </p:sp>
      <p:sp>
        <p:nvSpPr>
          <p:cNvPr id="4" name="Textfeld 3"/>
          <p:cNvSpPr txBox="1"/>
          <p:nvPr/>
        </p:nvSpPr>
        <p:spPr>
          <a:xfrm>
            <a:off x="1045968" y="1018834"/>
            <a:ext cx="4802245" cy="5238998"/>
          </a:xfrm>
          <a:prstGeom prst="rect">
            <a:avLst/>
          </a:prstGeom>
          <a:noFill/>
        </p:spPr>
        <p:txBody>
          <a:bodyPr wrap="square" rtlCol="0">
            <a:spAutoFit/>
          </a:bodyPr>
          <a:lstStyle/>
          <a:p>
            <a:pPr>
              <a:lnSpc>
                <a:spcPct val="107000"/>
              </a:lnSpc>
              <a:spcAft>
                <a:spcPts val="800"/>
              </a:spcAft>
            </a:pPr>
            <a:r>
              <a:rPr lang="de-DE" sz="1800" kern="100" dirty="0">
                <a:effectLst/>
                <a:latin typeface="BundesSerif Office" panose="02050002050300000203" pitchFamily="18" charset="0"/>
                <a:ea typeface="Calibri" panose="020F0502020204030204" pitchFamily="34" charset="0"/>
                <a:cs typeface="Times New Roman" panose="02020603050405020304" pitchFamily="18" charset="0"/>
              </a:rPr>
              <a:t>Der KOINNO-Bewertungsmethoden-Lotse unterstützt Sie bei der Auswahl der richtigen  Bewertungsmethode!</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In 4 Schritten zur Bewertungsmethode</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Kommunikation</a:t>
            </a:r>
            <a:r>
              <a:rPr lang="de-DE" dirty="0">
                <a:latin typeface="BundesSerif Office" panose="02050002050300000203" pitchFamily="18" charset="0"/>
              </a:rPr>
              <a:t>: Vor- und Nachteile der Methoden vergleichen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KOINNO-Empfehlung</a:t>
            </a:r>
            <a:r>
              <a:rPr lang="de-DE" dirty="0">
                <a:latin typeface="BundesSerif Office" panose="02050002050300000203" pitchFamily="18" charset="0"/>
              </a:rPr>
              <a:t>: Es wird die optimale Methode ermittelt</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Dokumentation</a:t>
            </a:r>
            <a:r>
              <a:rPr lang="de-DE" dirty="0">
                <a:latin typeface="BundesSerif Office" panose="02050002050300000203" pitchFamily="18" charset="0"/>
              </a:rPr>
              <a:t>: Mit Formel und Musterrechnung für die Vergabeunterlagen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Verknüpfung</a:t>
            </a:r>
            <a:r>
              <a:rPr lang="de-DE" dirty="0">
                <a:latin typeface="BundesSerif Office" panose="02050002050300000203" pitchFamily="18" charset="0"/>
              </a:rPr>
              <a:t>: Weiterleitung zum Preis-Leistungs-Messer</a:t>
            </a:r>
            <a:br>
              <a:rPr lang="de-DE" dirty="0">
                <a:latin typeface="BundesSans Office" panose="020B0002030500000203" pitchFamily="34" charset="0"/>
              </a:rPr>
            </a:br>
            <a:endParaRPr lang="de-DE" dirty="0">
              <a:latin typeface="BundesSans Office" panose="020B0002030500000203" pitchFamily="34" charset="0"/>
            </a:endParaRPr>
          </a:p>
        </p:txBody>
      </p:sp>
      <p:pic>
        <p:nvPicPr>
          <p:cNvPr id="5" name="Grafik 4">
            <a:extLst>
              <a:ext uri="{FF2B5EF4-FFF2-40B4-BE49-F238E27FC236}">
                <a16:creationId xmlns:a16="http://schemas.microsoft.com/office/drawing/2014/main" id="{051B0E9D-B185-4696-7191-1512EE39B987}"/>
              </a:ext>
            </a:extLst>
          </p:cNvPr>
          <p:cNvPicPr>
            <a:picLocks noChangeAspect="1"/>
          </p:cNvPicPr>
          <p:nvPr/>
        </p:nvPicPr>
        <p:blipFill>
          <a:blip r:embed="rId2"/>
          <a:stretch>
            <a:fillRect/>
          </a:stretch>
        </p:blipFill>
        <p:spPr>
          <a:xfrm>
            <a:off x="7504981" y="506756"/>
            <a:ext cx="3471656" cy="2812041"/>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C93F745B-1BAB-EE97-7A94-2E1E2628534B}"/>
              </a:ext>
            </a:extLst>
          </p:cNvPr>
          <p:cNvPicPr>
            <a:picLocks noChangeAspect="1"/>
          </p:cNvPicPr>
          <p:nvPr/>
        </p:nvPicPr>
        <p:blipFill>
          <a:blip r:embed="rId3"/>
          <a:stretch>
            <a:fillRect/>
          </a:stretch>
        </p:blipFill>
        <p:spPr>
          <a:xfrm>
            <a:off x="6470100" y="3032334"/>
            <a:ext cx="2069761" cy="2705571"/>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0A61A14E-D357-5664-6A41-26AA7E00C900}"/>
              </a:ext>
            </a:extLst>
          </p:cNvPr>
          <p:cNvPicPr>
            <a:picLocks noChangeAspect="1"/>
          </p:cNvPicPr>
          <p:nvPr/>
        </p:nvPicPr>
        <p:blipFill>
          <a:blip r:embed="rId4"/>
          <a:stretch>
            <a:fillRect/>
          </a:stretch>
        </p:blipFill>
        <p:spPr>
          <a:xfrm>
            <a:off x="9686886" y="3032334"/>
            <a:ext cx="2069761" cy="2854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5924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9DBE8-5519-5B37-BD48-C9AD80B43F9C}"/>
              </a:ext>
            </a:extLst>
          </p:cNvPr>
          <p:cNvSpPr>
            <a:spLocks noGrp="1"/>
          </p:cNvSpPr>
          <p:nvPr>
            <p:ph type="title"/>
          </p:nvPr>
        </p:nvSpPr>
        <p:spPr/>
        <p:txBody>
          <a:bodyPr>
            <a:normAutofit/>
          </a:bodyPr>
          <a:lstStyle/>
          <a:p>
            <a:r>
              <a:rPr lang="de-DE" sz="3000" dirty="0">
                <a:latin typeface="BundesSans Office" panose="020B0002030500000203" pitchFamily="34" charset="0"/>
              </a:rPr>
              <a:t>Warum gibt es den Bewertungsmethoden-Lotse? </a:t>
            </a:r>
            <a:br>
              <a:rPr lang="de-DE" sz="3000" dirty="0">
                <a:latin typeface="BundesSans Office" panose="020B0002030500000203" pitchFamily="34" charset="0"/>
              </a:rPr>
            </a:br>
            <a:r>
              <a:rPr lang="de-DE" sz="3000" dirty="0">
                <a:latin typeface="BundesSans Office" panose="020B0002030500000203" pitchFamily="34" charset="0"/>
              </a:rPr>
              <a:t>– Vergabereport 2021</a:t>
            </a:r>
          </a:p>
        </p:txBody>
      </p:sp>
      <p:sp>
        <p:nvSpPr>
          <p:cNvPr id="3" name="Inhaltsplatzhalter 1">
            <a:extLst>
              <a:ext uri="{FF2B5EF4-FFF2-40B4-BE49-F238E27FC236}">
                <a16:creationId xmlns:a16="http://schemas.microsoft.com/office/drawing/2014/main" id="{9F1EC904-183D-55D8-86B1-477213D95F4C}"/>
              </a:ext>
            </a:extLst>
          </p:cNvPr>
          <p:cNvSpPr txBox="1">
            <a:spLocks/>
          </p:cNvSpPr>
          <p:nvPr/>
        </p:nvSpPr>
        <p:spPr>
          <a:xfrm>
            <a:off x="838200" y="2078966"/>
            <a:ext cx="10634932" cy="3976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BundesSerif Office" panose="02050002050300000203" pitchFamily="18" charset="0"/>
              </a:rPr>
              <a:t>Im Berichtszeitraum wurde bei etwa 12.000 Vergaben gemeldet, dass Nachhaltigkeitskriterien berücksichtigt wurden.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BundesSerif Office" panose="02050002050300000203" pitchFamily="18" charset="0"/>
              </a:rPr>
              <a:t>Das entspricht bezogen auf die Gesamtanzahl an Vergaben (um die 95.000) rund 12,7 Prozent sowie in Bezug auf das Gesamtauftragsvolumen gut 22 Prozent.</a:t>
            </a:r>
          </a:p>
        </p:txBody>
      </p:sp>
    </p:spTree>
    <p:extLst>
      <p:ext uri="{BB962C8B-B14F-4D97-AF65-F5344CB8AC3E}">
        <p14:creationId xmlns:p14="http://schemas.microsoft.com/office/powerpoint/2010/main" val="211014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82328"/>
            <a:ext cx="10515600" cy="1325563"/>
          </a:xfrm>
        </p:spPr>
        <p:txBody>
          <a:bodyPr>
            <a:normAutofit/>
          </a:bodyPr>
          <a:lstStyle/>
          <a:p>
            <a:r>
              <a:rPr lang="de-DE" sz="3000" dirty="0">
                <a:latin typeface="BundesSerif Office" panose="02050002050300000203" pitchFamily="18" charset="0"/>
              </a:rPr>
              <a:t>Zielsetzung des Kompetenzzentrums</a:t>
            </a:r>
          </a:p>
        </p:txBody>
      </p:sp>
      <p:sp>
        <p:nvSpPr>
          <p:cNvPr id="7" name="Textplatzhalter 3"/>
          <p:cNvSpPr txBox="1">
            <a:spLocks/>
          </p:cNvSpPr>
          <p:nvPr/>
        </p:nvSpPr>
        <p:spPr>
          <a:xfrm>
            <a:off x="1752600" y="1654175"/>
            <a:ext cx="9601200" cy="860425"/>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de-DE" sz="1800" b="0" i="0" u="none" strike="noStrike" kern="1200" cap="none" spc="0" normalizeH="0" baseline="0" noProof="0" dirty="0">
                <a:ln>
                  <a:noFill/>
                </a:ln>
                <a:solidFill>
                  <a:prstClr val="black"/>
                </a:solidFill>
                <a:effectLst/>
                <a:uLnTx/>
                <a:uFillTx/>
                <a:latin typeface="BundesSans Office" panose="020B0002030500000203" pitchFamily="34" charset="0"/>
                <a:ea typeface="+mn-ea"/>
                <a:cs typeface="+mn-cs"/>
              </a:rPr>
              <a:t>Innovationsorientierung dauerhaft im Handlungsraum öffentlicher Einkäufer verankern</a:t>
            </a:r>
          </a:p>
          <a:p>
            <a:pPr marL="0" marR="0" lvl="0" indent="0" algn="r" defTabSz="914400" rtl="0" eaLnBrk="1" fontAlgn="auto" latinLnBrk="0" hangingPunct="1">
              <a:lnSpc>
                <a:spcPct val="100000"/>
              </a:lnSpc>
              <a:spcBef>
                <a:spcPts val="0"/>
              </a:spcBef>
              <a:spcAft>
                <a:spcPts val="0"/>
              </a:spcAft>
              <a:buClrTx/>
              <a:buSzTx/>
              <a:buFont typeface="Arial"/>
              <a:buChar char="•"/>
              <a:tabLst/>
              <a:defRPr/>
            </a:pPr>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Bildplatzhalter 27" descr="noun_445995(Anchor-by-To-Uyen-from-the-Noun-Project)_cc_+kreis.png"/>
          <p:cNvPicPr>
            <a:picLocks noChangeAspect="1"/>
          </p:cNvPicPr>
          <p:nvPr/>
        </p:nvPicPr>
        <p:blipFill>
          <a:blip r:embed="rId2">
            <a:duotone>
              <a:prstClr val="black"/>
              <a:srgbClr val="8E8E8D">
                <a:tint val="45000"/>
                <a:satMod val="400000"/>
              </a:srgbClr>
            </a:duotone>
          </a:blip>
          <a:stretch>
            <a:fillRect/>
          </a:stretch>
        </p:blipFill>
        <p:spPr>
          <a:xfrm>
            <a:off x="503237" y="1670284"/>
            <a:ext cx="849312" cy="844316"/>
          </a:xfrm>
          <a:prstGeom prst="rect">
            <a:avLst/>
          </a:prstGeom>
          <a:noFill/>
          <a:ln>
            <a:noFill/>
          </a:ln>
        </p:spPr>
      </p:pic>
      <p:pic>
        <p:nvPicPr>
          <p:cNvPr id="9" name="Bildplatzhalter 27" descr="noun_445995(Anchor-by-To-Uyen-from-the-Noun-Project)_cc_+kreis.png"/>
          <p:cNvPicPr>
            <a:picLocks noChangeAspect="1"/>
          </p:cNvPicPr>
          <p:nvPr/>
        </p:nvPicPr>
        <p:blipFill>
          <a:blip r:embed="rId3">
            <a:duotone>
              <a:prstClr val="black"/>
              <a:srgbClr val="8E8E8D">
                <a:tint val="45000"/>
                <a:satMod val="400000"/>
              </a:srgbClr>
            </a:duotone>
          </a:blip>
          <a:stretch>
            <a:fillRect/>
          </a:stretch>
        </p:blipFill>
        <p:spPr>
          <a:xfrm>
            <a:off x="511412" y="2667000"/>
            <a:ext cx="832963" cy="844316"/>
          </a:xfrm>
          <a:prstGeom prst="rect">
            <a:avLst/>
          </a:prstGeom>
        </p:spPr>
      </p:pic>
      <p:pic>
        <p:nvPicPr>
          <p:cNvPr id="10" name="Bildplatzhalter 27" descr="noun_445995(Anchor-by-To-Uyen-from-the-Noun-Project)_cc_+kreis.png"/>
          <p:cNvPicPr>
            <a:picLocks noChangeAspect="1"/>
          </p:cNvPicPr>
          <p:nvPr/>
        </p:nvPicPr>
        <p:blipFill>
          <a:blip r:embed="rId4">
            <a:duotone>
              <a:prstClr val="black"/>
              <a:srgbClr val="8E8E8D">
                <a:tint val="45000"/>
                <a:satMod val="400000"/>
              </a:srgbClr>
            </a:duotone>
          </a:blip>
          <a:stretch>
            <a:fillRect/>
          </a:stretch>
        </p:blipFill>
        <p:spPr>
          <a:xfrm>
            <a:off x="511412" y="3657600"/>
            <a:ext cx="832963" cy="844315"/>
          </a:xfrm>
          <a:prstGeom prst="rect">
            <a:avLst/>
          </a:prstGeom>
        </p:spPr>
      </p:pic>
      <p:sp>
        <p:nvSpPr>
          <p:cNvPr id="11" name="Textplatzhalter 3"/>
          <p:cNvSpPr txBox="1">
            <a:spLocks/>
          </p:cNvSpPr>
          <p:nvPr/>
        </p:nvSpPr>
        <p:spPr>
          <a:xfrm>
            <a:off x="1752600" y="2636838"/>
            <a:ext cx="9601200" cy="1096962"/>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de-DE" sz="1800" b="0" i="0" u="none" strike="noStrike" kern="1200" cap="none" spc="0" normalizeH="0" baseline="0" noProof="0" dirty="0">
                <a:ln>
                  <a:noFill/>
                </a:ln>
                <a:solidFill>
                  <a:prstClr val="black"/>
                </a:solidFill>
                <a:effectLst/>
                <a:uLnTx/>
                <a:uFillTx/>
                <a:latin typeface="BundesSans Office" panose="020B0002030500000203" pitchFamily="34" charset="0"/>
                <a:ea typeface="+mn-ea"/>
                <a:cs typeface="+mn-cs"/>
              </a:rPr>
              <a:t>Das Verständnis des öffentlichen Einkaufs vom reinen „Erfüllungsgehilfen“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de-DE" sz="1800" b="0" i="0" u="none" strike="noStrike" kern="1200" cap="none" spc="0" normalizeH="0" baseline="0" noProof="0" dirty="0">
                <a:ln>
                  <a:noFill/>
                </a:ln>
                <a:solidFill>
                  <a:prstClr val="black"/>
                </a:solidFill>
                <a:effectLst/>
                <a:uLnTx/>
                <a:uFillTx/>
                <a:latin typeface="BundesSans Office" panose="020B0002030500000203" pitchFamily="34" charset="0"/>
                <a:ea typeface="+mn-ea"/>
                <a:cs typeface="+mn-cs"/>
              </a:rPr>
              <a:t>zur strategischen Funktion aufwerten</a:t>
            </a:r>
          </a:p>
        </p:txBody>
      </p:sp>
      <p:sp>
        <p:nvSpPr>
          <p:cNvPr id="12" name="Textplatzhalter 3"/>
          <p:cNvSpPr txBox="1">
            <a:spLocks/>
          </p:cNvSpPr>
          <p:nvPr/>
        </p:nvSpPr>
        <p:spPr>
          <a:xfrm>
            <a:off x="1752600" y="3733800"/>
            <a:ext cx="9601200" cy="860425"/>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de-DE" sz="1800" b="0" i="0" u="none" strike="noStrike" kern="1200" cap="none" spc="0" normalizeH="0" baseline="0" noProof="0" dirty="0">
                <a:ln>
                  <a:noFill/>
                </a:ln>
                <a:solidFill>
                  <a:prstClr val="black"/>
                </a:solidFill>
                <a:effectLst/>
                <a:uLnTx/>
                <a:uFillTx/>
                <a:latin typeface="BundesSans Office" panose="020B0002030500000203" pitchFamily="34" charset="0"/>
                <a:ea typeface="+mn-ea"/>
                <a:cs typeface="+mn-cs"/>
              </a:rPr>
              <a:t>Über das Potenzial innovationsorientierter Beschaffung informieren</a:t>
            </a:r>
          </a:p>
        </p:txBody>
      </p:sp>
      <p:pic>
        <p:nvPicPr>
          <p:cNvPr id="13" name="Bildplatzhalter 27" descr="noun_445995(Anchor-by-To-Uyen-from-the-Noun-Project)_cc_+kreis.png"/>
          <p:cNvPicPr>
            <a:picLocks noChangeAspect="1"/>
          </p:cNvPicPr>
          <p:nvPr/>
        </p:nvPicPr>
        <p:blipFill>
          <a:blip r:embed="rId5">
            <a:duotone>
              <a:prstClr val="black"/>
              <a:srgbClr val="8E8E8D">
                <a:tint val="45000"/>
                <a:satMod val="400000"/>
              </a:srgbClr>
            </a:duotone>
          </a:blip>
          <a:stretch>
            <a:fillRect/>
          </a:stretch>
        </p:blipFill>
        <p:spPr>
          <a:xfrm>
            <a:off x="511413" y="4648199"/>
            <a:ext cx="832962" cy="844315"/>
          </a:xfrm>
          <a:prstGeom prst="rect">
            <a:avLst/>
          </a:prstGeom>
        </p:spPr>
      </p:pic>
      <p:sp>
        <p:nvSpPr>
          <p:cNvPr id="14" name="Textplatzhalter 3"/>
          <p:cNvSpPr txBox="1">
            <a:spLocks/>
          </p:cNvSpPr>
          <p:nvPr/>
        </p:nvSpPr>
        <p:spPr>
          <a:xfrm>
            <a:off x="1752600" y="4648200"/>
            <a:ext cx="9601200" cy="860425"/>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de-DE" sz="1800" b="0" i="0" u="none" strike="noStrike" kern="1200" cap="none" spc="0" normalizeH="0" baseline="0" noProof="0" dirty="0">
                <a:ln>
                  <a:noFill/>
                </a:ln>
                <a:solidFill>
                  <a:prstClr val="black"/>
                </a:solidFill>
                <a:effectLst/>
                <a:uLnTx/>
                <a:uFillTx/>
                <a:latin typeface="BundesSans Office" panose="020B0002030500000203" pitchFamily="34" charset="0"/>
                <a:ea typeface="+mn-ea"/>
                <a:cs typeface="+mn-cs"/>
              </a:rPr>
              <a:t>Anhand von Beispielen und praktischer Erfahrung verdeutlichen, dass …</a:t>
            </a:r>
          </a:p>
        </p:txBody>
      </p:sp>
      <p:sp>
        <p:nvSpPr>
          <p:cNvPr id="15" name="Textplatzhalter 3"/>
          <p:cNvSpPr txBox="1">
            <a:spLocks/>
          </p:cNvSpPr>
          <p:nvPr/>
        </p:nvSpPr>
        <p:spPr>
          <a:xfrm>
            <a:off x="1752600" y="5132387"/>
            <a:ext cx="9601200" cy="860425"/>
          </a:xfrm>
          <a:prstGeom prst="rect">
            <a:avLst/>
          </a:prstGeom>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5B9BD5"/>
              </a:buClr>
              <a:buSzTx/>
              <a:buFontTx/>
              <a:buNone/>
              <a:tabLst/>
              <a:defRPr/>
            </a:pPr>
            <a:r>
              <a:rPr kumimoji="0" lang="de-DE" sz="1800" b="1" i="0" u="none" strike="noStrike" kern="1200" cap="none" spc="0" normalizeH="0" baseline="0" noProof="0" dirty="0">
                <a:ln>
                  <a:noFill/>
                </a:ln>
                <a:solidFill>
                  <a:prstClr val="black"/>
                </a:solidFill>
                <a:effectLst/>
                <a:uLnTx/>
                <a:uFillTx/>
                <a:latin typeface="BundesSans Office Bold"/>
                <a:ea typeface="+mn-ea"/>
                <a:cs typeface="BundesSans Office Bold"/>
              </a:rPr>
              <a:t>… innovationsorientierte Beschaffung bereits hier und heute erfolgreich funktionieren kann!</a:t>
            </a:r>
          </a:p>
        </p:txBody>
      </p:sp>
    </p:spTree>
    <p:extLst>
      <p:ext uri="{BB962C8B-B14F-4D97-AF65-F5344CB8AC3E}">
        <p14:creationId xmlns:p14="http://schemas.microsoft.com/office/powerpoint/2010/main" val="443892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5968" y="152798"/>
            <a:ext cx="9930669" cy="878196"/>
          </a:xfrm>
        </p:spPr>
        <p:txBody>
          <a:bodyPr>
            <a:normAutofit/>
          </a:bodyPr>
          <a:lstStyle/>
          <a:p>
            <a:r>
              <a:rPr lang="de-DE" sz="3000" dirty="0">
                <a:latin typeface="BundesSans Office" panose="020B0002030500000203" pitchFamily="34" charset="0"/>
              </a:rPr>
              <a:t>Preis-Leistungs-Messer (PLM)</a:t>
            </a:r>
          </a:p>
        </p:txBody>
      </p:sp>
      <p:sp>
        <p:nvSpPr>
          <p:cNvPr id="4" name="Textfeld 3"/>
          <p:cNvSpPr txBox="1"/>
          <p:nvPr/>
        </p:nvSpPr>
        <p:spPr>
          <a:xfrm>
            <a:off x="1045968" y="1144940"/>
            <a:ext cx="4802245" cy="5219634"/>
          </a:xfrm>
          <a:prstGeom prst="rect">
            <a:avLst/>
          </a:prstGeom>
          <a:noFill/>
        </p:spPr>
        <p:txBody>
          <a:bodyPr wrap="square" rtlCol="0">
            <a:spAutoFit/>
          </a:bodyPr>
          <a:lstStyle/>
          <a:p>
            <a:pPr>
              <a:lnSpc>
                <a:spcPct val="107000"/>
              </a:lnSpc>
              <a:spcAft>
                <a:spcPts val="800"/>
              </a:spcAft>
            </a:pPr>
            <a:r>
              <a:rPr lang="de-DE" sz="1800" kern="100" dirty="0">
                <a:effectLst/>
                <a:latin typeface="BundesSerif Office" panose="02050002050300000203" pitchFamily="18" charset="0"/>
                <a:ea typeface="Calibri" panose="020F0502020204030204" pitchFamily="34" charset="0"/>
                <a:cs typeface="Times New Roman" panose="02020603050405020304" pitchFamily="18" charset="0"/>
              </a:rPr>
              <a:t>Der KOINNO-Preis-Leistungs-Messer findet </a:t>
            </a:r>
            <a:r>
              <a:rPr lang="de-DE" kern="100" dirty="0">
                <a:latin typeface="BundesSerif Office" panose="02050002050300000203" pitchFamily="18" charset="0"/>
                <a:ea typeface="Calibri" panose="020F0502020204030204" pitchFamily="34" charset="0"/>
                <a:cs typeface="Times New Roman" panose="02020603050405020304" pitchFamily="18" charset="0"/>
              </a:rPr>
              <a:t>die richtige Preis-Leistungs-Gewichtung </a:t>
            </a:r>
            <a:endParaRPr lang="de-DE" sz="1800" kern="100" dirty="0">
              <a:effectLst/>
              <a:latin typeface="BundesSerif Office" panose="02050002050300000203"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In 3 Schritten eine ausgeglichene Preis-Leistungs-Gewichtung festlegen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Kommunikation</a:t>
            </a:r>
            <a:r>
              <a:rPr lang="de-DE" dirty="0">
                <a:latin typeface="BundesSerif Office" panose="02050002050300000203" pitchFamily="18" charset="0"/>
              </a:rPr>
              <a:t>: Anhand von Beispielszenarien testen und abgleichen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KOINNO-Empfehlung</a:t>
            </a:r>
            <a:r>
              <a:rPr lang="de-DE" dirty="0">
                <a:latin typeface="BundesSerif Office" panose="02050002050300000203" pitchFamily="18" charset="0"/>
              </a:rPr>
              <a:t>: Es wird das optimale Verhältnis ermittelt</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Dokumentation</a:t>
            </a:r>
            <a:r>
              <a:rPr lang="de-DE" dirty="0">
                <a:latin typeface="BundesSerif Office" panose="02050002050300000203" pitchFamily="18" charset="0"/>
              </a:rPr>
              <a:t>: Mit Ausdruck + Notizen für die Vergabeunterlagen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Neu: </a:t>
            </a:r>
            <a:r>
              <a:rPr lang="de-DE" dirty="0">
                <a:latin typeface="BundesSerif Office" panose="02050002050300000203" pitchFamily="18" charset="0"/>
              </a:rPr>
              <a:t>Mit integrierten Videos</a:t>
            </a:r>
          </a:p>
          <a:p>
            <a:br>
              <a:rPr lang="de-DE" dirty="0">
                <a:latin typeface="BundesSans Office" panose="020B0002030500000203" pitchFamily="34" charset="0"/>
              </a:rPr>
            </a:br>
            <a:endParaRPr lang="de-DE" dirty="0">
              <a:latin typeface="BundesSans Office" panose="020B0002030500000203" pitchFamily="34" charset="0"/>
            </a:endParaRPr>
          </a:p>
        </p:txBody>
      </p:sp>
      <p:pic>
        <p:nvPicPr>
          <p:cNvPr id="5" name="Grafik 4">
            <a:extLst>
              <a:ext uri="{FF2B5EF4-FFF2-40B4-BE49-F238E27FC236}">
                <a16:creationId xmlns:a16="http://schemas.microsoft.com/office/drawing/2014/main" id="{397194A4-26D8-A90E-DBD8-1CA1CE7F6C64}"/>
              </a:ext>
            </a:extLst>
          </p:cNvPr>
          <p:cNvPicPr>
            <a:picLocks noChangeAspect="1"/>
          </p:cNvPicPr>
          <p:nvPr/>
        </p:nvPicPr>
        <p:blipFill>
          <a:blip r:embed="rId2"/>
          <a:stretch>
            <a:fillRect/>
          </a:stretch>
        </p:blipFill>
        <p:spPr>
          <a:xfrm>
            <a:off x="6096000" y="1030994"/>
            <a:ext cx="3827850" cy="2723763"/>
          </a:xfrm>
          <a:prstGeom prst="rect">
            <a:avLst/>
          </a:prstGeom>
        </p:spPr>
      </p:pic>
      <p:pic>
        <p:nvPicPr>
          <p:cNvPr id="10" name="Grafik 9">
            <a:extLst>
              <a:ext uri="{FF2B5EF4-FFF2-40B4-BE49-F238E27FC236}">
                <a16:creationId xmlns:a16="http://schemas.microsoft.com/office/drawing/2014/main" id="{297BECE7-4F77-BB68-7222-62F88C8A453F}"/>
              </a:ext>
            </a:extLst>
          </p:cNvPr>
          <p:cNvPicPr>
            <a:picLocks noChangeAspect="1"/>
          </p:cNvPicPr>
          <p:nvPr/>
        </p:nvPicPr>
        <p:blipFill>
          <a:blip r:embed="rId3"/>
          <a:stretch>
            <a:fillRect/>
          </a:stretch>
        </p:blipFill>
        <p:spPr>
          <a:xfrm>
            <a:off x="7599876" y="3061914"/>
            <a:ext cx="4325512" cy="2926186"/>
          </a:xfrm>
          <a:prstGeom prst="rect">
            <a:avLst/>
          </a:prstGeom>
        </p:spPr>
      </p:pic>
    </p:spTree>
    <p:extLst>
      <p:ext uri="{BB962C8B-B14F-4D97-AF65-F5344CB8AC3E}">
        <p14:creationId xmlns:p14="http://schemas.microsoft.com/office/powerpoint/2010/main" val="247848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0441" y="321709"/>
            <a:ext cx="3932237" cy="609028"/>
          </a:xfrm>
        </p:spPr>
        <p:txBody>
          <a:bodyPr>
            <a:normAutofit/>
          </a:bodyPr>
          <a:lstStyle/>
          <a:p>
            <a:r>
              <a:rPr lang="de-DE" sz="3000" dirty="0">
                <a:latin typeface="BundesSans Office" panose="020B0002030500000203" pitchFamily="34" charset="0"/>
              </a:rPr>
              <a:t>KOINNO-Magazin</a:t>
            </a:r>
          </a:p>
        </p:txBody>
      </p:sp>
      <p:sp>
        <p:nvSpPr>
          <p:cNvPr id="4" name="Textplatzhalter 3"/>
          <p:cNvSpPr>
            <a:spLocks noGrp="1"/>
          </p:cNvSpPr>
          <p:nvPr>
            <p:ph type="body" sz="half" idx="2"/>
          </p:nvPr>
        </p:nvSpPr>
        <p:spPr>
          <a:xfrm>
            <a:off x="810441" y="1107065"/>
            <a:ext cx="4172967" cy="4527368"/>
          </a:xfrm>
        </p:spPr>
        <p:txBody>
          <a:bodyPr>
            <a:normAutofit/>
          </a:bodyPr>
          <a:lstStyle/>
          <a:p>
            <a:r>
              <a:rPr lang="de-DE" dirty="0">
                <a:latin typeface="BundesSerif Office" panose="02050002050300000203" pitchFamily="18" charset="0"/>
              </a:rPr>
              <a:t>Halbjährlich erscheinendes Magazin</a:t>
            </a:r>
            <a:br>
              <a:rPr lang="de-DE" dirty="0">
                <a:latin typeface="BundesSerif Office" panose="02050002050300000203" pitchFamily="18" charset="0"/>
              </a:rPr>
            </a:b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Themen aus dem Beschaffungs- </a:t>
            </a:r>
            <a:br>
              <a:rPr lang="de-DE" dirty="0">
                <a:latin typeface="BundesSerif Office" panose="02050002050300000203" pitchFamily="18" charset="0"/>
              </a:rPr>
            </a:br>
            <a:r>
              <a:rPr lang="de-DE" dirty="0">
                <a:latin typeface="BundesSerif Office" panose="02050002050300000203" pitchFamily="18" charset="0"/>
              </a:rPr>
              <a:t>und Vergabewesen</a:t>
            </a:r>
          </a:p>
          <a:p>
            <a:pPr marL="285750" indent="-285750">
              <a:buFont typeface="Arial" panose="020B0604020202020204" pitchFamily="34" charset="0"/>
              <a:buChar char="•"/>
            </a:pPr>
            <a:r>
              <a:rPr lang="de-DE" dirty="0">
                <a:latin typeface="BundesSerif Office" panose="02050002050300000203" pitchFamily="18" charset="0"/>
              </a:rPr>
              <a:t>Einblicke in vergaberechtliche Neuerungen</a:t>
            </a:r>
          </a:p>
          <a:p>
            <a:pPr marL="285750" indent="-285750">
              <a:buFont typeface="Arial" panose="020B0604020202020204" pitchFamily="34" charset="0"/>
              <a:buChar char="•"/>
            </a:pPr>
            <a:r>
              <a:rPr lang="de-DE" dirty="0">
                <a:latin typeface="BundesSerif Office" panose="02050002050300000203" pitchFamily="18" charset="0"/>
              </a:rPr>
              <a:t>Aufzeigen innovativer öffentlicher Beschaffung anhand von Beispielen </a:t>
            </a:r>
            <a:br>
              <a:rPr lang="de-DE" dirty="0">
                <a:latin typeface="BundesSerif Office" panose="02050002050300000203" pitchFamily="18" charset="0"/>
              </a:rPr>
            </a:br>
            <a:r>
              <a:rPr lang="de-DE" dirty="0">
                <a:latin typeface="BundesSerif Office" panose="02050002050300000203" pitchFamily="18" charset="0"/>
              </a:rPr>
              <a:t>aus der Praxis</a:t>
            </a:r>
          </a:p>
          <a:p>
            <a:pPr marL="285750" indent="-285750">
              <a:buFont typeface="Arial" panose="020B0604020202020204" pitchFamily="34" charset="0"/>
              <a:buChar char="•"/>
            </a:pPr>
            <a:r>
              <a:rPr lang="de-DE" dirty="0">
                <a:latin typeface="BundesSerif Office" panose="02050002050300000203" pitchFamily="18" charset="0"/>
              </a:rPr>
              <a:t>Aspekte der Zusammenarbeit mit Startups und innovativen KMU </a:t>
            </a:r>
          </a:p>
          <a:p>
            <a:pPr marL="285750" indent="-285750">
              <a:buFont typeface="Arial" panose="020B0604020202020204" pitchFamily="34" charset="0"/>
              <a:buChar char="•"/>
            </a:pPr>
            <a:r>
              <a:rPr lang="de-DE" dirty="0">
                <a:latin typeface="BundesSerif Office" panose="02050002050300000203" pitchFamily="18" charset="0"/>
              </a:rPr>
              <a:t>Chancen und Hindernisse für Unternehmen, die Fuß im öffentlichen Sektor fassen und somit erfolgreich </a:t>
            </a:r>
            <a:br>
              <a:rPr lang="de-DE" dirty="0">
                <a:latin typeface="BundesSerif Office" panose="02050002050300000203" pitchFamily="18" charset="0"/>
              </a:rPr>
            </a:br>
            <a:r>
              <a:rPr lang="de-DE" dirty="0">
                <a:latin typeface="BundesSerif Office" panose="02050002050300000203" pitchFamily="18" charset="0"/>
              </a:rPr>
              <a:t>bei öffentlichen Ausschreibungen teilnehmen möchten</a:t>
            </a:r>
          </a:p>
          <a:p>
            <a:endParaRPr lang="de-DE" sz="2100" dirty="0">
              <a:latin typeface="BundesSans Office" panose="020B0002030500000203" pitchFamily="34" charset="0"/>
            </a:endParaRPr>
          </a:p>
          <a:p>
            <a:endParaRPr lang="de-DE" dirty="0"/>
          </a:p>
        </p:txBody>
      </p:sp>
      <p:pic>
        <p:nvPicPr>
          <p:cNvPr id="7" name="Grafik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5271">
            <a:off x="5552949" y="1015513"/>
            <a:ext cx="3141420" cy="4420177"/>
          </a:xfrm>
          <a:prstGeom prst="rect">
            <a:avLst/>
          </a:prstGeom>
          <a:ln>
            <a:noFill/>
          </a:ln>
          <a:effectLst>
            <a:outerShdw blurRad="190500" algn="tl" rotWithShape="0">
              <a:srgbClr val="000000">
                <a:alpha val="70000"/>
              </a:srgbClr>
            </a:outerShdw>
          </a:effectLst>
        </p:spPr>
      </p:pic>
      <p:pic>
        <p:nvPicPr>
          <p:cNvPr id="8" name="Grafik 7">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6650">
            <a:off x="8138252" y="1032598"/>
            <a:ext cx="3153382" cy="4410080"/>
          </a:xfrm>
          <a:prstGeom prst="rect">
            <a:avLst/>
          </a:prstGeom>
          <a:ln>
            <a:noFill/>
          </a:ln>
          <a:effectLst>
            <a:outerShdw blurRad="190500" algn="tl" rotWithShape="0">
              <a:srgbClr val="000000">
                <a:alpha val="70000"/>
              </a:srgbClr>
            </a:outerShdw>
          </a:effectLst>
        </p:spPr>
      </p:pic>
      <p:sp>
        <p:nvSpPr>
          <p:cNvPr id="9" name="Rechteck 8"/>
          <p:cNvSpPr/>
          <p:nvPr/>
        </p:nvSpPr>
        <p:spPr>
          <a:xfrm>
            <a:off x="839786" y="5502984"/>
            <a:ext cx="6096000" cy="615553"/>
          </a:xfrm>
          <a:prstGeom prst="rect">
            <a:avLst/>
          </a:prstGeom>
        </p:spPr>
        <p:txBody>
          <a:bodyPr>
            <a:spAutoFit/>
          </a:bodyPr>
          <a:lstStyle/>
          <a:p>
            <a:r>
              <a:rPr lang="de-DE" sz="1600" dirty="0">
                <a:latin typeface="BundesSerif Office" panose="02050002050300000203" pitchFamily="18" charset="0"/>
              </a:rPr>
              <a:t>Alle Ausgaben als kostenfreier Download verfügbar</a:t>
            </a:r>
          </a:p>
          <a:p>
            <a:r>
              <a:rPr lang="de-DE" b="1" dirty="0"/>
              <a:t> </a:t>
            </a:r>
          </a:p>
        </p:txBody>
      </p:sp>
    </p:spTree>
    <p:extLst>
      <p:ext uri="{BB962C8B-B14F-4D97-AF65-F5344CB8AC3E}">
        <p14:creationId xmlns:p14="http://schemas.microsoft.com/office/powerpoint/2010/main" val="809073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000" dirty="0">
                <a:latin typeface="BundesSans Office" panose="020B0002030500000203" pitchFamily="34" charset="0"/>
              </a:rPr>
              <a:t>Die EU-Kontaktstelle</a:t>
            </a:r>
            <a:br>
              <a:rPr lang="de-DE" dirty="0"/>
            </a:br>
            <a:endParaRPr lang="de-DE" dirty="0"/>
          </a:p>
        </p:txBody>
      </p:sp>
      <p:sp>
        <p:nvSpPr>
          <p:cNvPr id="4" name="Textplatzhalter 3"/>
          <p:cNvSpPr>
            <a:spLocks noGrp="1"/>
          </p:cNvSpPr>
          <p:nvPr>
            <p:ph type="body" sz="quarter" idx="12"/>
          </p:nvPr>
        </p:nvSpPr>
        <p:spPr>
          <a:xfrm>
            <a:off x="4047954" y="3604749"/>
            <a:ext cx="6296516" cy="1872208"/>
          </a:xfrm>
        </p:spPr>
        <p:txBody>
          <a:bodyPr>
            <a:normAutofit/>
          </a:bodyPr>
          <a:lstStyle/>
          <a:p>
            <a:pPr lvl="1">
              <a:buClr>
                <a:schemeClr val="bg2"/>
              </a:buClr>
              <a:buFont typeface="Wingdings" charset="2"/>
              <a:buChar char="§"/>
            </a:pPr>
            <a:r>
              <a:rPr lang="de-DE" sz="1600" dirty="0">
                <a:latin typeface="BundesSerif Office" panose="02050002050300000203" pitchFamily="18" charset="0"/>
              </a:rPr>
              <a:t>Individuelle Erstberatung</a:t>
            </a:r>
          </a:p>
          <a:p>
            <a:pPr lvl="1">
              <a:buClr>
                <a:schemeClr val="bg2"/>
              </a:buClr>
              <a:buFont typeface="Wingdings" charset="2"/>
              <a:buChar char="§"/>
            </a:pPr>
            <a:r>
              <a:rPr lang="de-DE" sz="1600" dirty="0">
                <a:latin typeface="BundesSerif Office" panose="02050002050300000203" pitchFamily="18" charset="0"/>
              </a:rPr>
              <a:t>Einschätzung von Projektideen</a:t>
            </a:r>
          </a:p>
          <a:p>
            <a:pPr lvl="1">
              <a:buClr>
                <a:schemeClr val="bg2"/>
              </a:buClr>
              <a:buFont typeface="Wingdings" charset="2"/>
              <a:buChar char="§"/>
            </a:pPr>
            <a:r>
              <a:rPr lang="de-DE" sz="1600" dirty="0">
                <a:latin typeface="BundesSerif Office" panose="02050002050300000203" pitchFamily="18" charset="0"/>
              </a:rPr>
              <a:t>Förderempfehlungen</a:t>
            </a:r>
          </a:p>
          <a:p>
            <a:pPr lvl="1">
              <a:buClr>
                <a:schemeClr val="bg2"/>
              </a:buClr>
              <a:buFont typeface="Wingdings" charset="2"/>
              <a:buChar char="§"/>
            </a:pPr>
            <a:r>
              <a:rPr lang="de-DE" sz="1600" dirty="0">
                <a:latin typeface="BundesSerif Office" panose="02050002050300000203" pitchFamily="18" charset="0"/>
              </a:rPr>
              <a:t>Workshops</a:t>
            </a:r>
          </a:p>
          <a:p>
            <a:pPr lvl="1">
              <a:buClr>
                <a:schemeClr val="bg2"/>
              </a:buClr>
              <a:buFont typeface="Wingdings" charset="2"/>
              <a:buChar char="§"/>
            </a:pPr>
            <a:r>
              <a:rPr lang="de-DE" sz="1600" dirty="0">
                <a:latin typeface="BundesSerif Office" panose="02050002050300000203" pitchFamily="18" charset="0"/>
              </a:rPr>
              <a:t>Antragscoaching</a:t>
            </a:r>
          </a:p>
          <a:p>
            <a:pPr lvl="1">
              <a:buClr>
                <a:schemeClr val="bg2"/>
              </a:buClr>
              <a:buFont typeface="Wingdings" charset="2"/>
              <a:buChar char="§"/>
            </a:pPr>
            <a:r>
              <a:rPr lang="de-DE" sz="1600" dirty="0">
                <a:latin typeface="BundesSerif Office" panose="02050002050300000203" pitchFamily="18" charset="0"/>
              </a:rPr>
              <a:t>Antragscheck</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48" y="1377252"/>
            <a:ext cx="2994824" cy="4248472"/>
          </a:xfrm>
          <a:prstGeom prst="rect">
            <a:avLst/>
          </a:prstGeom>
        </p:spPr>
      </p:pic>
      <p:sp>
        <p:nvSpPr>
          <p:cNvPr id="7" name="Textfeld 6"/>
          <p:cNvSpPr txBox="1"/>
          <p:nvPr/>
        </p:nvSpPr>
        <p:spPr>
          <a:xfrm>
            <a:off x="4047954" y="1483493"/>
            <a:ext cx="6944589" cy="1938992"/>
          </a:xfrm>
          <a:prstGeom prst="rect">
            <a:avLst/>
          </a:prstGeom>
          <a:noFill/>
        </p:spPr>
        <p:txBody>
          <a:bodyPr wrap="square" lIns="0" tIns="0" rIns="0" bIns="0" rtlCol="0">
            <a:spAutoFit/>
          </a:bodyPr>
          <a:lstStyle/>
          <a:p>
            <a:r>
              <a:rPr lang="de-DE" dirty="0">
                <a:latin typeface="BundesSerif Office" panose="02050002050300000203" pitchFamily="18" charset="0"/>
              </a:rPr>
              <a:t>Zur Förderung von Innovationen sowie von Forschungs- und Entwicklungsprojekten im öffentlichen Beschaffungswesen gibt es auf EU-Ebene einige Programme. </a:t>
            </a:r>
          </a:p>
          <a:p>
            <a:endParaRPr lang="de-DE" dirty="0">
              <a:latin typeface="BundesSerif Office" panose="02050002050300000203" pitchFamily="18" charset="0"/>
            </a:endParaRPr>
          </a:p>
          <a:p>
            <a:r>
              <a:rPr lang="de-DE" dirty="0">
                <a:latin typeface="BundesSerif Office" panose="02050002050300000203" pitchFamily="18" charset="0"/>
              </a:rPr>
              <a:t>Die „EU-Kontaktstelle für Öffentliche Beschaffung von Innovationen“ im Rahmen von KOINNO gibt einen umfassenden Einblick und unterstützt konkret in der Einwerbung von Fördermitteln durch:</a:t>
            </a:r>
          </a:p>
        </p:txBody>
      </p:sp>
      <p:pic>
        <p:nvPicPr>
          <p:cNvPr id="1030" name="Picture 6" descr="EU-Kontaktste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319" y="299171"/>
            <a:ext cx="2016224" cy="90058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08" y="1556792"/>
            <a:ext cx="1066808" cy="660405"/>
          </a:xfrm>
          <a:prstGeom prst="rect">
            <a:avLst/>
          </a:prstGeom>
        </p:spPr>
      </p:pic>
      <p:sp>
        <p:nvSpPr>
          <p:cNvPr id="14" name="Rechteck 13"/>
          <p:cNvSpPr/>
          <p:nvPr/>
        </p:nvSpPr>
        <p:spPr>
          <a:xfrm>
            <a:off x="6776498" y="4854853"/>
            <a:ext cx="4673245" cy="918637"/>
          </a:xfrm>
          <a:prstGeom prst="rect">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6985248" y="4960228"/>
            <a:ext cx="4752528" cy="707886"/>
          </a:xfrm>
          <a:prstGeom prst="rect">
            <a:avLst/>
          </a:prstGeom>
          <a:ln>
            <a:noFill/>
          </a:ln>
        </p:spPr>
        <p:txBody>
          <a:bodyPr wrap="square">
            <a:spAutoFit/>
          </a:bodyPr>
          <a:lstStyle/>
          <a:p>
            <a:r>
              <a:rPr lang="de-DE" sz="2000" b="1" dirty="0">
                <a:solidFill>
                  <a:schemeClr val="bg1"/>
                </a:solidFill>
              </a:rPr>
              <a:t>Weitere Informationen finden Sie auf </a:t>
            </a:r>
            <a:r>
              <a:rPr lang="de-DE" sz="2000" b="1" dirty="0">
                <a:solidFill>
                  <a:schemeClr val="bg1"/>
                </a:solidFill>
                <a:hlinkClick r:id="rId6"/>
              </a:rPr>
              <a:t>www.koinno-bmwk.de/eu-foerderung</a:t>
            </a:r>
            <a:endParaRPr lang="de-DE" sz="2000" b="1" dirty="0">
              <a:solidFill>
                <a:schemeClr val="bg1"/>
              </a:solidFill>
            </a:endParaRPr>
          </a:p>
        </p:txBody>
      </p:sp>
    </p:spTree>
    <p:extLst>
      <p:ext uri="{BB962C8B-B14F-4D97-AF65-F5344CB8AC3E}">
        <p14:creationId xmlns:p14="http://schemas.microsoft.com/office/powerpoint/2010/main" val="3617758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4051" y="319407"/>
            <a:ext cx="7459133" cy="954088"/>
          </a:xfrm>
        </p:spPr>
        <p:txBody>
          <a:bodyPr>
            <a:normAutofit fontScale="90000"/>
          </a:bodyPr>
          <a:lstStyle/>
          <a:p>
            <a:r>
              <a:rPr lang="de-DE" sz="3300" dirty="0">
                <a:latin typeface="BundesSans Office" panose="020B0002030500000203" pitchFamily="34" charset="0"/>
              </a:rPr>
              <a:t>Die KOINNO-Veranstaltungen</a:t>
            </a:r>
            <a:br>
              <a:rPr lang="de-DE" dirty="0"/>
            </a:br>
            <a:endParaRPr lang="de-DE" dirty="0"/>
          </a:p>
        </p:txBody>
      </p:sp>
      <p:sp>
        <p:nvSpPr>
          <p:cNvPr id="7" name="Textfeld 6"/>
          <p:cNvSpPr txBox="1"/>
          <p:nvPr/>
        </p:nvSpPr>
        <p:spPr>
          <a:xfrm>
            <a:off x="6960096" y="1326182"/>
            <a:ext cx="4392488" cy="4001095"/>
          </a:xfrm>
          <a:prstGeom prst="rect">
            <a:avLst/>
          </a:prstGeom>
          <a:noFill/>
        </p:spPr>
        <p:txBody>
          <a:bodyPr wrap="square" lIns="0" tIns="0" rIns="0" bIns="0" rtlCol="0">
            <a:spAutoFit/>
          </a:bodyPr>
          <a:lstStyle/>
          <a:p>
            <a:r>
              <a:rPr lang="de-DE" sz="2000" dirty="0">
                <a:latin typeface="BundesSerif Office" panose="02050002050300000203" pitchFamily="18" charset="0"/>
              </a:rPr>
              <a:t>Auf der KOINNO-Website finden </a:t>
            </a:r>
          </a:p>
          <a:p>
            <a:r>
              <a:rPr lang="de-DE" sz="2000" dirty="0">
                <a:latin typeface="BundesSerif Office" panose="02050002050300000203" pitchFamily="18" charset="0"/>
              </a:rPr>
              <a:t>Sie KOINNO-Veranstaltungen zum Netzwerken, Diskutieren, für Wissenstransfer und zur Beratung als </a:t>
            </a:r>
          </a:p>
          <a:p>
            <a:r>
              <a:rPr lang="de-DE" sz="2000" dirty="0">
                <a:latin typeface="BundesSerif Office" panose="02050002050300000203" pitchFamily="18" charset="0"/>
              </a:rPr>
              <a:t>Online- und Präsenzformate.</a:t>
            </a:r>
          </a:p>
          <a:p>
            <a:r>
              <a:rPr lang="de-DE" sz="2000" dirty="0">
                <a:latin typeface="BundesSerif Office" panose="02050002050300000203" pitchFamily="18" charset="0"/>
              </a:rPr>
              <a:t>Sämtliche KOINNO-Angebote sind kostenfrei.</a:t>
            </a:r>
          </a:p>
          <a:p>
            <a:endParaRPr lang="de-DE" sz="2000" dirty="0">
              <a:latin typeface="BundesSerif Office" panose="02050002050300000203" pitchFamily="18" charset="0"/>
            </a:endParaRP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Roadshow-Veranstaltungen</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Konferenzen</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Seminare</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Strategische Dialoge</a:t>
            </a:r>
          </a:p>
          <a:p>
            <a:pPr marL="252000" lvl="1" indent="-252000">
              <a:lnSpc>
                <a:spcPts val="2400"/>
              </a:lnSpc>
              <a:buClr>
                <a:srgbClr val="005597"/>
              </a:buClr>
              <a:buFont typeface="Wingdings" charset="2"/>
              <a:buChar char="§"/>
            </a:pPr>
            <a:r>
              <a:rPr lang="de-DE" sz="2000" dirty="0">
                <a:latin typeface="BundesSerif Office" panose="02050002050300000203" pitchFamily="18" charset="0"/>
              </a:rPr>
              <a:t>Workshops</a:t>
            </a:r>
          </a:p>
        </p:txBody>
      </p:sp>
      <p:sp>
        <p:nvSpPr>
          <p:cNvPr id="14" name="Rechteck 13"/>
          <p:cNvSpPr/>
          <p:nvPr/>
        </p:nvSpPr>
        <p:spPr>
          <a:xfrm>
            <a:off x="1020250" y="4711648"/>
            <a:ext cx="5297933" cy="938401"/>
          </a:xfrm>
          <a:prstGeom prst="rect">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1020251" y="4922290"/>
            <a:ext cx="5283104" cy="646331"/>
          </a:xfrm>
          <a:prstGeom prst="rect">
            <a:avLst/>
          </a:prstGeom>
          <a:ln>
            <a:noFill/>
          </a:ln>
        </p:spPr>
        <p:txBody>
          <a:bodyPr wrap="square">
            <a:spAutoFit/>
          </a:bodyPr>
          <a:lstStyle/>
          <a:p>
            <a:pPr algn="ctr"/>
            <a:r>
              <a:rPr lang="de-DE" b="1" dirty="0">
                <a:solidFill>
                  <a:schemeClr val="bg1"/>
                </a:solidFill>
              </a:rPr>
              <a:t>Weitere Informationen finden Sie auf</a:t>
            </a:r>
          </a:p>
          <a:p>
            <a:pPr algn="ctr"/>
            <a:r>
              <a:rPr lang="de-DE" b="1" dirty="0">
                <a:solidFill>
                  <a:schemeClr val="bg1"/>
                </a:solidFill>
                <a:hlinkClick r:id="rId3"/>
              </a:rPr>
              <a:t>https://www.koinno-bmwk.de/veranstaltungen</a:t>
            </a:r>
            <a:endParaRPr lang="de-DE" b="1" dirty="0">
              <a:solidFill>
                <a:schemeClr val="bg1"/>
              </a:solidFill>
            </a:endParaRPr>
          </a:p>
        </p:txBody>
      </p:sp>
      <p:pic>
        <p:nvPicPr>
          <p:cNvPr id="11" name="Grafik 10" descr="Ein Bild, das Person, Kleidung, Im Haus, Menschliches Gesicht enthält.&#10;&#10;Automatisch generierte Beschreibung">
            <a:extLst>
              <a:ext uri="{FF2B5EF4-FFF2-40B4-BE49-F238E27FC236}">
                <a16:creationId xmlns:a16="http://schemas.microsoft.com/office/drawing/2014/main" id="{2A169D1D-2281-2024-C085-DBF502F6F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251" y="1122448"/>
            <a:ext cx="5297933" cy="3532208"/>
          </a:xfrm>
          <a:prstGeom prst="rect">
            <a:avLst/>
          </a:prstGeom>
        </p:spPr>
      </p:pic>
    </p:spTree>
    <p:extLst>
      <p:ext uri="{BB962C8B-B14F-4D97-AF65-F5344CB8AC3E}">
        <p14:creationId xmlns:p14="http://schemas.microsoft.com/office/powerpoint/2010/main" val="237682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5968" y="204974"/>
            <a:ext cx="10263262" cy="878196"/>
          </a:xfrm>
        </p:spPr>
        <p:txBody>
          <a:bodyPr>
            <a:noAutofit/>
          </a:bodyPr>
          <a:lstStyle/>
          <a:p>
            <a:r>
              <a:rPr lang="de-DE" sz="3000" dirty="0">
                <a:latin typeface="BundesSans Office" panose="020B0002030500000203" pitchFamily="34" charset="0"/>
              </a:rPr>
              <a:t>Weitere Anwendungen – Workshops im August &amp; November</a:t>
            </a:r>
          </a:p>
        </p:txBody>
      </p:sp>
      <p:sp>
        <p:nvSpPr>
          <p:cNvPr id="4" name="Textfeld 3"/>
          <p:cNvSpPr txBox="1"/>
          <p:nvPr/>
        </p:nvSpPr>
        <p:spPr>
          <a:xfrm>
            <a:off x="1045968" y="1304310"/>
            <a:ext cx="4802245" cy="4646272"/>
          </a:xfrm>
          <a:prstGeom prst="rect">
            <a:avLst/>
          </a:prstGeom>
          <a:noFill/>
        </p:spPr>
        <p:txBody>
          <a:bodyPr wrap="square" rtlCol="0">
            <a:spAutoFit/>
          </a:bodyPr>
          <a:lstStyle/>
          <a:p>
            <a:pPr>
              <a:lnSpc>
                <a:spcPct val="107000"/>
              </a:lnSpc>
              <a:spcAft>
                <a:spcPts val="800"/>
              </a:spcAft>
            </a:pPr>
            <a:r>
              <a:rPr lang="de-DE" sz="1800" b="1" kern="100" dirty="0">
                <a:effectLst/>
                <a:latin typeface="BundesSerif Office" panose="02050002050300000203" pitchFamily="18" charset="0"/>
                <a:ea typeface="Calibri" panose="020F0502020204030204" pitchFamily="34" charset="0"/>
                <a:cs typeface="Times New Roman" panose="02020603050405020304" pitchFamily="18" charset="0"/>
              </a:rPr>
              <a:t>Für Bedarfsträger und Vergabestellen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Start-Up-Check</a:t>
            </a:r>
            <a:r>
              <a:rPr lang="de-DE" dirty="0">
                <a:latin typeface="BundesSerif Office" panose="02050002050300000203" pitchFamily="18" charset="0"/>
              </a:rPr>
              <a:t>: Optimierung der Vergabeunterlagen für die Beteiligung von Start-Ups</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Markterkundung</a:t>
            </a:r>
            <a:r>
              <a:rPr lang="de-DE" dirty="0">
                <a:latin typeface="BundesSerif Office" panose="02050002050300000203" pitchFamily="18" charset="0"/>
              </a:rPr>
              <a:t>: Findung vergleichbarer Ausschreibungen der öffentlichen Hand</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Angebotsanalyse</a:t>
            </a:r>
            <a:r>
              <a:rPr lang="de-DE" dirty="0">
                <a:latin typeface="BundesSerif Office" panose="02050002050300000203" pitchFamily="18" charset="0"/>
              </a:rPr>
              <a:t>: Ermittlung der zu erwartenden eingehenden Angebote</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b="1" dirty="0">
                <a:latin typeface="BundesSerif Office" panose="02050002050300000203" pitchFamily="18" charset="0"/>
              </a:rPr>
              <a:t>Innovations-Check</a:t>
            </a:r>
            <a:r>
              <a:rPr lang="de-DE" dirty="0">
                <a:latin typeface="BundesSerif Office" panose="02050002050300000203" pitchFamily="18" charset="0"/>
              </a:rPr>
              <a:t>: Optimierung der Vergabeunterlagen auf Innovationskriterien</a:t>
            </a:r>
          </a:p>
          <a:p>
            <a:br>
              <a:rPr lang="de-DE" dirty="0">
                <a:latin typeface="BundesSerif Office" panose="02050002050300000203" pitchFamily="18" charset="0"/>
              </a:rPr>
            </a:br>
            <a:endParaRPr lang="de-DE" dirty="0">
              <a:latin typeface="BundesSerif Office" panose="02050002050300000203" pitchFamily="18" charset="0"/>
            </a:endParaRPr>
          </a:p>
        </p:txBody>
      </p:sp>
      <p:pic>
        <p:nvPicPr>
          <p:cNvPr id="6" name="Grafik 5">
            <a:extLst>
              <a:ext uri="{FF2B5EF4-FFF2-40B4-BE49-F238E27FC236}">
                <a16:creationId xmlns:a16="http://schemas.microsoft.com/office/drawing/2014/main" id="{0B47459E-B721-71A6-956E-256DEC3789A0}"/>
              </a:ext>
            </a:extLst>
          </p:cNvPr>
          <p:cNvPicPr>
            <a:picLocks noChangeAspect="1"/>
          </p:cNvPicPr>
          <p:nvPr/>
        </p:nvPicPr>
        <p:blipFill>
          <a:blip r:embed="rId2"/>
          <a:stretch>
            <a:fillRect/>
          </a:stretch>
        </p:blipFill>
        <p:spPr>
          <a:xfrm>
            <a:off x="5950931" y="1113948"/>
            <a:ext cx="3108438" cy="2470368"/>
          </a:xfrm>
          <a:prstGeom prst="rect">
            <a:avLst/>
          </a:prstGeom>
        </p:spPr>
      </p:pic>
      <p:pic>
        <p:nvPicPr>
          <p:cNvPr id="9" name="Grafik 8">
            <a:extLst>
              <a:ext uri="{FF2B5EF4-FFF2-40B4-BE49-F238E27FC236}">
                <a16:creationId xmlns:a16="http://schemas.microsoft.com/office/drawing/2014/main" id="{E6510614-7B15-A5BE-BB41-67189833626E}"/>
              </a:ext>
            </a:extLst>
          </p:cNvPr>
          <p:cNvPicPr>
            <a:picLocks noChangeAspect="1"/>
          </p:cNvPicPr>
          <p:nvPr/>
        </p:nvPicPr>
        <p:blipFill>
          <a:blip r:embed="rId3"/>
          <a:stretch>
            <a:fillRect/>
          </a:stretch>
        </p:blipFill>
        <p:spPr>
          <a:xfrm>
            <a:off x="5891983" y="3627446"/>
            <a:ext cx="3128153" cy="2557778"/>
          </a:xfrm>
          <a:prstGeom prst="rect">
            <a:avLst/>
          </a:prstGeom>
        </p:spPr>
      </p:pic>
      <p:pic>
        <p:nvPicPr>
          <p:cNvPr id="13" name="Grafik 12">
            <a:extLst>
              <a:ext uri="{FF2B5EF4-FFF2-40B4-BE49-F238E27FC236}">
                <a16:creationId xmlns:a16="http://schemas.microsoft.com/office/drawing/2014/main" id="{994F7D70-2856-FC58-5EFE-02D4E8FF9DD0}"/>
              </a:ext>
            </a:extLst>
          </p:cNvPr>
          <p:cNvPicPr>
            <a:picLocks noChangeAspect="1"/>
          </p:cNvPicPr>
          <p:nvPr/>
        </p:nvPicPr>
        <p:blipFill>
          <a:blip r:embed="rId4"/>
          <a:stretch>
            <a:fillRect/>
          </a:stretch>
        </p:blipFill>
        <p:spPr>
          <a:xfrm>
            <a:off x="8961188" y="1160313"/>
            <a:ext cx="3108438" cy="2501145"/>
          </a:xfrm>
          <a:prstGeom prst="rect">
            <a:avLst/>
          </a:prstGeom>
        </p:spPr>
      </p:pic>
      <p:pic>
        <p:nvPicPr>
          <p:cNvPr id="15" name="Grafik 14">
            <a:extLst>
              <a:ext uri="{FF2B5EF4-FFF2-40B4-BE49-F238E27FC236}">
                <a16:creationId xmlns:a16="http://schemas.microsoft.com/office/drawing/2014/main" id="{B25BEA3B-2029-F9A0-1AAB-B5D59705B30D}"/>
              </a:ext>
            </a:extLst>
          </p:cNvPr>
          <p:cNvPicPr>
            <a:picLocks noChangeAspect="1"/>
          </p:cNvPicPr>
          <p:nvPr/>
        </p:nvPicPr>
        <p:blipFill>
          <a:blip r:embed="rId5"/>
          <a:stretch>
            <a:fillRect/>
          </a:stretch>
        </p:blipFill>
        <p:spPr>
          <a:xfrm>
            <a:off x="8853906" y="3688303"/>
            <a:ext cx="3249073" cy="2470369"/>
          </a:xfrm>
          <a:prstGeom prst="rect">
            <a:avLst/>
          </a:prstGeom>
        </p:spPr>
      </p:pic>
    </p:spTree>
    <p:extLst>
      <p:ext uri="{BB962C8B-B14F-4D97-AF65-F5344CB8AC3E}">
        <p14:creationId xmlns:p14="http://schemas.microsoft.com/office/powerpoint/2010/main" val="104723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8173" y="262868"/>
            <a:ext cx="10176167" cy="878196"/>
          </a:xfrm>
        </p:spPr>
        <p:txBody>
          <a:bodyPr>
            <a:noAutofit/>
          </a:bodyPr>
          <a:lstStyle/>
          <a:p>
            <a:r>
              <a:rPr lang="de-DE" sz="3000" dirty="0">
                <a:latin typeface="BundesSans Office" panose="020B0002030500000203" pitchFamily="34" charset="0"/>
              </a:rPr>
              <a:t>Weitere Anwendungen – Workshops im August &amp; November</a:t>
            </a:r>
          </a:p>
        </p:txBody>
      </p:sp>
      <p:sp>
        <p:nvSpPr>
          <p:cNvPr id="4" name="Textfeld 3"/>
          <p:cNvSpPr txBox="1"/>
          <p:nvPr/>
        </p:nvSpPr>
        <p:spPr>
          <a:xfrm>
            <a:off x="1045968" y="1652012"/>
            <a:ext cx="4802245" cy="4646272"/>
          </a:xfrm>
          <a:prstGeom prst="rect">
            <a:avLst/>
          </a:prstGeom>
          <a:noFill/>
        </p:spPr>
        <p:txBody>
          <a:bodyPr wrap="square" rtlCol="0">
            <a:spAutoFit/>
          </a:bodyPr>
          <a:lstStyle/>
          <a:p>
            <a:pPr>
              <a:lnSpc>
                <a:spcPct val="107000"/>
              </a:lnSpc>
              <a:spcAft>
                <a:spcPts val="800"/>
              </a:spcAft>
            </a:pPr>
            <a:r>
              <a:rPr lang="de-DE" sz="1800" b="1" kern="100" dirty="0">
                <a:effectLst/>
                <a:latin typeface="BundesSerif Office" panose="02050002050300000203" pitchFamily="18" charset="0"/>
                <a:ea typeface="Calibri" panose="020F0502020204030204" pitchFamily="34" charset="0"/>
                <a:cs typeface="Times New Roman" panose="02020603050405020304" pitchFamily="18" charset="0"/>
              </a:rPr>
              <a:t>Für Start-Ups und </a:t>
            </a:r>
            <a:r>
              <a:rPr lang="de-DE" b="1" kern="100" dirty="0">
                <a:latin typeface="BundesSerif Office" panose="02050002050300000203" pitchFamily="18" charset="0"/>
                <a:ea typeface="Calibri" panose="020F0502020204030204" pitchFamily="34" charset="0"/>
                <a:cs typeface="Times New Roman" panose="02020603050405020304" pitchFamily="18" charset="0"/>
              </a:rPr>
              <a:t>KMU </a:t>
            </a:r>
            <a:endParaRPr lang="de-DE" sz="1800" b="1" kern="100" dirty="0">
              <a:effectLst/>
              <a:latin typeface="BundesSerif Office" panose="02050002050300000203"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Chancenbewerter: Identifikation der Erfolgschancen zur Teilnahme an öffentlichen Ausschreibungen.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Partner-Match: Passende Partnerunternehmen für Bietergemeinschaften, als Subunternehmen etc. finden.</a:t>
            </a:r>
          </a:p>
          <a:p>
            <a:pPr marL="285750" indent="-285750">
              <a:buFont typeface="Arial" panose="020B0604020202020204" pitchFamily="34" charset="0"/>
              <a:buChar char="•"/>
            </a:pPr>
            <a:endParaRPr lang="de-DE" dirty="0">
              <a:latin typeface="BundesSerif Office" panose="02050002050300000203" pitchFamily="18" charset="0"/>
            </a:endParaRPr>
          </a:p>
          <a:p>
            <a:pPr marL="285750" indent="-285750">
              <a:buFont typeface="Arial" panose="020B0604020202020204" pitchFamily="34" charset="0"/>
              <a:buChar char="•"/>
            </a:pPr>
            <a:r>
              <a:rPr lang="de-DE" dirty="0">
                <a:latin typeface="BundesSerif Office" panose="02050002050300000203" pitchFamily="18" charset="0"/>
              </a:rPr>
              <a:t>Kalkulationshilfe: Feststellung des idealen Angebots im Verhältnis zu Konkurrenzangeboten.</a:t>
            </a:r>
          </a:p>
          <a:p>
            <a:br>
              <a:rPr lang="de-DE" dirty="0">
                <a:latin typeface="BundesSans Office" panose="020B0002030500000203" pitchFamily="34" charset="0"/>
              </a:rPr>
            </a:br>
            <a:endParaRPr lang="de-DE" dirty="0">
              <a:latin typeface="BundesSans Office" panose="020B0002030500000203" pitchFamily="34" charset="0"/>
            </a:endParaRPr>
          </a:p>
        </p:txBody>
      </p:sp>
      <p:pic>
        <p:nvPicPr>
          <p:cNvPr id="7" name="Grafik 6">
            <a:extLst>
              <a:ext uri="{FF2B5EF4-FFF2-40B4-BE49-F238E27FC236}">
                <a16:creationId xmlns:a16="http://schemas.microsoft.com/office/drawing/2014/main" id="{97D5EBC2-B562-A2F7-5639-DAD5AA8381FF}"/>
              </a:ext>
            </a:extLst>
          </p:cNvPr>
          <p:cNvPicPr>
            <a:picLocks noChangeAspect="1"/>
          </p:cNvPicPr>
          <p:nvPr/>
        </p:nvPicPr>
        <p:blipFill>
          <a:blip r:embed="rId2"/>
          <a:stretch>
            <a:fillRect/>
          </a:stretch>
        </p:blipFill>
        <p:spPr>
          <a:xfrm>
            <a:off x="6003508" y="1428740"/>
            <a:ext cx="2627851" cy="2177144"/>
          </a:xfrm>
          <a:prstGeom prst="rect">
            <a:avLst/>
          </a:prstGeom>
        </p:spPr>
      </p:pic>
      <p:pic>
        <p:nvPicPr>
          <p:cNvPr id="9" name="Grafik 8">
            <a:extLst>
              <a:ext uri="{FF2B5EF4-FFF2-40B4-BE49-F238E27FC236}">
                <a16:creationId xmlns:a16="http://schemas.microsoft.com/office/drawing/2014/main" id="{96D0F9CB-D34E-F977-15AF-426FEDFFA7FA}"/>
              </a:ext>
            </a:extLst>
          </p:cNvPr>
          <p:cNvPicPr>
            <a:picLocks noChangeAspect="1"/>
          </p:cNvPicPr>
          <p:nvPr/>
        </p:nvPicPr>
        <p:blipFill>
          <a:blip r:embed="rId3"/>
          <a:stretch>
            <a:fillRect/>
          </a:stretch>
        </p:blipFill>
        <p:spPr>
          <a:xfrm>
            <a:off x="6536597" y="3749584"/>
            <a:ext cx="3064526" cy="2358281"/>
          </a:xfrm>
          <a:prstGeom prst="rect">
            <a:avLst/>
          </a:prstGeom>
        </p:spPr>
      </p:pic>
      <p:pic>
        <p:nvPicPr>
          <p:cNvPr id="11" name="Grafik 10">
            <a:extLst>
              <a:ext uri="{FF2B5EF4-FFF2-40B4-BE49-F238E27FC236}">
                <a16:creationId xmlns:a16="http://schemas.microsoft.com/office/drawing/2014/main" id="{41607788-4935-5857-FB8E-8AA052DE6F4E}"/>
              </a:ext>
            </a:extLst>
          </p:cNvPr>
          <p:cNvPicPr>
            <a:picLocks noChangeAspect="1"/>
          </p:cNvPicPr>
          <p:nvPr/>
        </p:nvPicPr>
        <p:blipFill>
          <a:blip r:embed="rId4"/>
          <a:stretch>
            <a:fillRect/>
          </a:stretch>
        </p:blipFill>
        <p:spPr>
          <a:xfrm>
            <a:off x="8786654" y="1652012"/>
            <a:ext cx="3110477" cy="2187809"/>
          </a:xfrm>
          <a:prstGeom prst="rect">
            <a:avLst/>
          </a:prstGeom>
        </p:spPr>
      </p:pic>
    </p:spTree>
    <p:extLst>
      <p:ext uri="{BB962C8B-B14F-4D97-AF65-F5344CB8AC3E}">
        <p14:creationId xmlns:p14="http://schemas.microsoft.com/office/powerpoint/2010/main" val="3444675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09493"/>
            <a:ext cx="10515600" cy="1325563"/>
          </a:xfrm>
        </p:spPr>
        <p:txBody>
          <a:bodyPr>
            <a:normAutofit/>
          </a:bodyPr>
          <a:lstStyle/>
          <a:p>
            <a:r>
              <a:rPr lang="de-DE" sz="3000" dirty="0">
                <a:latin typeface="BundesSans Office" panose="020B0002030500000203" pitchFamily="34" charset="0"/>
              </a:rPr>
              <a:t>Entwicklungen und Neuheiten 2024</a:t>
            </a:r>
            <a:br>
              <a:rPr lang="de-DE" dirty="0"/>
            </a:br>
            <a:endParaRPr lang="de-DE" dirty="0"/>
          </a:p>
        </p:txBody>
      </p:sp>
      <p:sp>
        <p:nvSpPr>
          <p:cNvPr id="7" name="Textfeld 6"/>
          <p:cNvSpPr txBox="1"/>
          <p:nvPr/>
        </p:nvSpPr>
        <p:spPr>
          <a:xfrm>
            <a:off x="5338611" y="1192185"/>
            <a:ext cx="5464423" cy="4893647"/>
          </a:xfrm>
          <a:prstGeom prst="rect">
            <a:avLst/>
          </a:prstGeom>
          <a:noFill/>
        </p:spPr>
        <p:txBody>
          <a:bodyPr wrap="square" lIns="0" tIns="0" rIns="0" bIns="0" rtlCol="0">
            <a:spAutoFit/>
          </a:bodyPr>
          <a:lstStyle/>
          <a:p>
            <a:r>
              <a:rPr lang="de-DE" sz="2000" dirty="0">
                <a:latin typeface="BundesSerif Office" panose="02050002050300000203" pitchFamily="18" charset="0"/>
              </a:rPr>
              <a:t>KOINNO erweitert kontinuierlich sein Angebot für Anbieter. Neu und in Entwicklung sind aktuell:</a:t>
            </a:r>
          </a:p>
          <a:p>
            <a:r>
              <a:rPr lang="de-DE" sz="2000" dirty="0">
                <a:latin typeface="BundesSerif Office" panose="02050002050300000203" pitchFamily="18" charset="0"/>
              </a:rPr>
              <a:t> </a:t>
            </a:r>
          </a:p>
          <a:p>
            <a:pPr marL="252000" lvl="1" indent="-252000">
              <a:lnSpc>
                <a:spcPct val="150000"/>
              </a:lnSpc>
              <a:buClr>
                <a:srgbClr val="005597"/>
              </a:buClr>
              <a:buFont typeface="Wingdings" charset="2"/>
              <a:buChar char="§"/>
            </a:pPr>
            <a:r>
              <a:rPr lang="de-DE" sz="2000" dirty="0">
                <a:latin typeface="BundesSerif Office" panose="02050002050300000203" pitchFamily="18" charset="0"/>
              </a:rPr>
              <a:t>Anbieterpreis „Ausgezeichnete Innovationen“</a:t>
            </a:r>
          </a:p>
          <a:p>
            <a:pPr marL="252000" lvl="1" indent="-252000">
              <a:lnSpc>
                <a:spcPct val="150000"/>
              </a:lnSpc>
              <a:buClr>
                <a:srgbClr val="005597"/>
              </a:buClr>
              <a:buFont typeface="Wingdings" charset="2"/>
              <a:buChar char="§"/>
            </a:pPr>
            <a:r>
              <a:rPr lang="de-DE" sz="2000" dirty="0">
                <a:latin typeface="BundesSerif Office" panose="02050002050300000203" pitchFamily="18" charset="0"/>
              </a:rPr>
              <a:t>Zertifizierung für Innovationsunternehmen</a:t>
            </a:r>
          </a:p>
          <a:p>
            <a:pPr marL="252000" lvl="1" indent="-252000">
              <a:lnSpc>
                <a:spcPct val="150000"/>
              </a:lnSpc>
              <a:buClr>
                <a:srgbClr val="005597"/>
              </a:buClr>
              <a:buFont typeface="Wingdings" charset="2"/>
              <a:buChar char="§"/>
            </a:pPr>
            <a:r>
              <a:rPr lang="de-DE" sz="2000" dirty="0">
                <a:latin typeface="BundesSerif Office" panose="02050002050300000203" pitchFamily="18" charset="0"/>
              </a:rPr>
              <a:t>Vergabereport „Start-Ups &amp; KMU“</a:t>
            </a:r>
          </a:p>
          <a:p>
            <a:pPr marL="252000" lvl="1" indent="-252000">
              <a:lnSpc>
                <a:spcPct val="150000"/>
              </a:lnSpc>
              <a:buClr>
                <a:srgbClr val="005597"/>
              </a:buClr>
              <a:buFont typeface="Wingdings" charset="2"/>
              <a:buChar char="§"/>
            </a:pPr>
            <a:r>
              <a:rPr lang="de-DE" sz="2000" dirty="0">
                <a:latin typeface="BundesSerif Office" panose="02050002050300000203" pitchFamily="18" charset="0"/>
              </a:rPr>
              <a:t>Chancenbewerter-Tool</a:t>
            </a:r>
          </a:p>
          <a:p>
            <a:pPr marL="252000" lvl="1" indent="-252000">
              <a:lnSpc>
                <a:spcPct val="150000"/>
              </a:lnSpc>
              <a:buClr>
                <a:srgbClr val="005597"/>
              </a:buClr>
              <a:buFont typeface="Wingdings" charset="2"/>
              <a:buChar char="§"/>
            </a:pPr>
            <a:r>
              <a:rPr lang="de-DE" sz="2000" dirty="0">
                <a:latin typeface="BundesSerif Office" panose="02050002050300000203" pitchFamily="18" charset="0"/>
              </a:rPr>
              <a:t>Neue Praxisbeispiele und Publikationen…</a:t>
            </a:r>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a:p>
            <a:pPr lvl="1">
              <a:buClr>
                <a:schemeClr val="bg2"/>
              </a:buClr>
              <a:buFont typeface="Wingdings" charset="2"/>
              <a:buChar char="§"/>
            </a:pPr>
            <a:endParaRPr lang="de-DE" dirty="0"/>
          </a:p>
        </p:txBody>
      </p:sp>
      <p:sp>
        <p:nvSpPr>
          <p:cNvPr id="14" name="Rechteck 13"/>
          <p:cNvSpPr/>
          <p:nvPr/>
        </p:nvSpPr>
        <p:spPr>
          <a:xfrm>
            <a:off x="5338611" y="4741661"/>
            <a:ext cx="5464423" cy="894640"/>
          </a:xfrm>
          <a:prstGeom prst="rect">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5380973" y="4851925"/>
            <a:ext cx="5323540" cy="646331"/>
          </a:xfrm>
          <a:prstGeom prst="rect">
            <a:avLst/>
          </a:prstGeom>
          <a:ln>
            <a:noFill/>
          </a:ln>
        </p:spPr>
        <p:txBody>
          <a:bodyPr wrap="square">
            <a:spAutoFit/>
          </a:bodyPr>
          <a:lstStyle/>
          <a:p>
            <a:pPr algn="ctr"/>
            <a:r>
              <a:rPr lang="de-DE" b="1" dirty="0">
                <a:solidFill>
                  <a:schemeClr val="bg1"/>
                </a:solidFill>
                <a:latin typeface="BundesSerif Office" panose="02050002050300000203" pitchFamily="18" charset="0"/>
              </a:rPr>
              <a:t>Bleiben Sie auf dem Laufenden </a:t>
            </a:r>
          </a:p>
          <a:p>
            <a:pPr algn="ctr"/>
            <a:r>
              <a:rPr lang="de-DE" b="1" dirty="0">
                <a:solidFill>
                  <a:schemeClr val="bg1"/>
                </a:solidFill>
                <a:latin typeface="BundesSerif Office" panose="02050002050300000203" pitchFamily="18" charset="0"/>
              </a:rPr>
              <a:t>www.koinno-bmwk.de/newsletter-anmeldung</a:t>
            </a:r>
          </a:p>
        </p:txBody>
      </p:sp>
      <p:pic>
        <p:nvPicPr>
          <p:cNvPr id="3" name="Picture 2">
            <a:extLst>
              <a:ext uri="{FF2B5EF4-FFF2-40B4-BE49-F238E27FC236}">
                <a16:creationId xmlns:a16="http://schemas.microsoft.com/office/drawing/2014/main" id="{C60B7C4F-B7EC-07DB-6887-BC906393E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343" y="1300308"/>
            <a:ext cx="3272696" cy="421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878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377" y="104484"/>
            <a:ext cx="10515600" cy="1325563"/>
          </a:xfrm>
        </p:spPr>
        <p:txBody>
          <a:bodyPr>
            <a:normAutofit/>
          </a:bodyPr>
          <a:lstStyle/>
          <a:p>
            <a:r>
              <a:rPr lang="de-DE" sz="3000" dirty="0">
                <a:latin typeface="BundesSans Office" panose="020B0002030500000203" pitchFamily="34" charset="0"/>
              </a:rPr>
              <a:t>Wie kann ich zu KOINNO Kontakt aufnehmen?</a:t>
            </a:r>
          </a:p>
        </p:txBody>
      </p:sp>
      <p:sp>
        <p:nvSpPr>
          <p:cNvPr id="3" name="Inhaltsplatzhalter 2"/>
          <p:cNvSpPr>
            <a:spLocks noGrp="1"/>
          </p:cNvSpPr>
          <p:nvPr>
            <p:ph idx="1"/>
          </p:nvPr>
        </p:nvSpPr>
        <p:spPr>
          <a:xfrm>
            <a:off x="0" y="1307442"/>
            <a:ext cx="11353800" cy="1516856"/>
          </a:xfrm>
          <a:solidFill>
            <a:srgbClr val="005597">
              <a:alpha val="74902"/>
            </a:srgbClr>
          </a:solidFill>
        </p:spPr>
        <p:txBody>
          <a:bodyPr anchor="ctr">
            <a:normAutofit fontScale="55000" lnSpcReduction="20000"/>
          </a:bodyPr>
          <a:lstStyle/>
          <a:p>
            <a:pPr marL="0" indent="0">
              <a:buNone/>
            </a:pPr>
            <a:endParaRPr lang="de-DE" b="1" dirty="0">
              <a:solidFill>
                <a:schemeClr val="bg1"/>
              </a:solidFill>
            </a:endParaRPr>
          </a:p>
          <a:p>
            <a:pPr marL="0" indent="0">
              <a:buNone/>
            </a:pPr>
            <a:endParaRPr lang="de-DE" b="1" dirty="0">
              <a:solidFill>
                <a:schemeClr val="bg1"/>
              </a:solidFill>
            </a:endParaRPr>
          </a:p>
          <a:p>
            <a:pPr marL="0" indent="0">
              <a:buNone/>
            </a:pPr>
            <a:r>
              <a:rPr lang="de-DE" b="1" dirty="0">
                <a:solidFill>
                  <a:schemeClr val="bg1"/>
                </a:solidFill>
              </a:rPr>
              <a:t>	</a:t>
            </a:r>
            <a:r>
              <a:rPr lang="de-DE" sz="3300" b="1" dirty="0">
                <a:solidFill>
                  <a:schemeClr val="bg1"/>
                </a:solidFill>
                <a:latin typeface="BundesSans Office" panose="020B0002030500000203" pitchFamily="34" charset="0"/>
              </a:rPr>
              <a:t>Die KOINNO-Informationsstelle ist Ihre erste Anlaufstelle für alle Fragen.</a:t>
            </a:r>
          </a:p>
          <a:p>
            <a:pPr marL="0" indent="0">
              <a:buNone/>
            </a:pPr>
            <a:r>
              <a:rPr lang="de-DE" sz="3300" b="1" dirty="0">
                <a:solidFill>
                  <a:schemeClr val="bg1"/>
                </a:solidFill>
                <a:latin typeface="BundesSans Office" panose="020B0002030500000203" pitchFamily="34" charset="0"/>
              </a:rPr>
              <a:t>	Rufen Sie an oder schreiben Sie uns: </a:t>
            </a:r>
          </a:p>
          <a:p>
            <a:pPr marL="0" indent="0">
              <a:buNone/>
            </a:pPr>
            <a:r>
              <a:rPr lang="de-DE" sz="3300" b="1" dirty="0">
                <a:solidFill>
                  <a:schemeClr val="bg1"/>
                </a:solidFill>
                <a:latin typeface="BundesSans Office" panose="020B0002030500000203" pitchFamily="34" charset="0"/>
              </a:rPr>
              <a:t>	Tel. 06196 5828 350  Mail: </a:t>
            </a:r>
            <a:r>
              <a:rPr lang="de-DE" sz="3300" b="1" u="sng" dirty="0">
                <a:solidFill>
                  <a:schemeClr val="bg1"/>
                </a:solidFill>
                <a:latin typeface="BundesSans Office" panose="020B0002030500000203" pitchFamily="34" charset="0"/>
              </a:rPr>
              <a:t>info@koinno-bmwk.de</a:t>
            </a:r>
            <a:r>
              <a:rPr lang="de-DE" sz="3300" b="1" dirty="0">
                <a:solidFill>
                  <a:schemeClr val="bg1"/>
                </a:solidFill>
                <a:latin typeface="BundesSans Office" panose="020B0002030500000203" pitchFamily="34" charset="0"/>
              </a:rPr>
              <a:t>  </a:t>
            </a:r>
          </a:p>
          <a:p>
            <a:pPr marL="0" indent="0">
              <a:buNone/>
            </a:pPr>
            <a:endParaRPr lang="de-DE" b="1" dirty="0"/>
          </a:p>
          <a:p>
            <a:pPr marL="0" indent="0">
              <a:buNone/>
            </a:pPr>
            <a:endParaRPr lang="de-DE" b="1" dirty="0"/>
          </a:p>
        </p:txBody>
      </p:sp>
      <p:pic>
        <p:nvPicPr>
          <p:cNvPr id="4" name="Bild 13"/>
          <p:cNvPicPr>
            <a:picLocks noChangeAspect="1"/>
          </p:cNvPicPr>
          <p:nvPr/>
        </p:nvPicPr>
        <p:blipFill>
          <a:blip r:embed="rId2"/>
          <a:stretch>
            <a:fillRect/>
          </a:stretch>
        </p:blipFill>
        <p:spPr>
          <a:xfrm>
            <a:off x="261433" y="1996679"/>
            <a:ext cx="500944" cy="533400"/>
          </a:xfrm>
          <a:prstGeom prst="rect">
            <a:avLst/>
          </a:prstGeom>
        </p:spPr>
      </p:pic>
      <p:sp>
        <p:nvSpPr>
          <p:cNvPr id="5" name="Textfeld 4"/>
          <p:cNvSpPr txBox="1"/>
          <p:nvPr/>
        </p:nvSpPr>
        <p:spPr>
          <a:xfrm>
            <a:off x="0" y="4577645"/>
            <a:ext cx="11353800" cy="1323439"/>
          </a:xfrm>
          <a:prstGeom prst="rect">
            <a:avLst/>
          </a:prstGeom>
          <a:solidFill>
            <a:srgbClr val="005597">
              <a:alpha val="74902"/>
            </a:srgbClr>
          </a:solidFill>
        </p:spPr>
        <p:txBody>
          <a:bodyPr wrap="square" rtlCol="0" anchor="ctr">
            <a:spAutoFit/>
          </a:bodyPr>
          <a:lstStyle/>
          <a:p>
            <a:r>
              <a:rPr lang="de-DE" sz="2000" b="1" dirty="0">
                <a:solidFill>
                  <a:schemeClr val="bg1"/>
                </a:solidFill>
                <a:latin typeface="BundesSans Office" panose="020B0002030500000203" pitchFamily="34" charset="0"/>
              </a:rPr>
              <a:t>	</a:t>
            </a:r>
          </a:p>
          <a:p>
            <a:r>
              <a:rPr lang="de-DE" sz="2000" b="1" dirty="0">
                <a:solidFill>
                  <a:schemeClr val="bg1"/>
                </a:solidFill>
                <a:latin typeface="BundesSans Office" panose="020B0002030500000203" pitchFamily="34" charset="0"/>
              </a:rPr>
              <a:t>	Erhalten Sie stets aktuelle Informationen über unseren Newsletter: </a:t>
            </a:r>
          </a:p>
          <a:p>
            <a:r>
              <a:rPr lang="de-DE" sz="2000" b="1" dirty="0">
                <a:solidFill>
                  <a:schemeClr val="bg1"/>
                </a:solidFill>
                <a:latin typeface="BundesSans Office" panose="020B0002030500000203" pitchFamily="34" charset="0"/>
              </a:rPr>
              <a:t>	</a:t>
            </a:r>
            <a:r>
              <a:rPr lang="de-DE" sz="2000" b="1" u="sng" dirty="0">
                <a:solidFill>
                  <a:schemeClr val="bg1"/>
                </a:solidFill>
              </a:rPr>
              <a:t>www.koinno-bmwk.de/newsletter</a:t>
            </a:r>
          </a:p>
          <a:p>
            <a:r>
              <a:rPr lang="de-DE" sz="2000" b="1" dirty="0">
                <a:solidFill>
                  <a:schemeClr val="bg1"/>
                </a:solidFill>
                <a:latin typeface="BundesSans Office" panose="020B0002030500000203" pitchFamily="34" charset="0"/>
              </a:rPr>
              <a:t> </a:t>
            </a:r>
          </a:p>
        </p:txBody>
      </p:sp>
      <p:pic>
        <p:nvPicPr>
          <p:cNvPr id="6" name="Bild 13"/>
          <p:cNvPicPr>
            <a:picLocks noChangeAspect="1"/>
          </p:cNvPicPr>
          <p:nvPr/>
        </p:nvPicPr>
        <p:blipFill>
          <a:blip r:embed="rId2"/>
          <a:stretch>
            <a:fillRect/>
          </a:stretch>
        </p:blipFill>
        <p:spPr>
          <a:xfrm>
            <a:off x="261433" y="4892197"/>
            <a:ext cx="500944" cy="533400"/>
          </a:xfrm>
          <a:prstGeom prst="rect">
            <a:avLst/>
          </a:prstGeom>
        </p:spPr>
      </p:pic>
      <p:sp>
        <p:nvSpPr>
          <p:cNvPr id="7" name="Textfeld 6"/>
          <p:cNvSpPr txBox="1"/>
          <p:nvPr/>
        </p:nvSpPr>
        <p:spPr>
          <a:xfrm>
            <a:off x="-75823" y="2824298"/>
            <a:ext cx="11353800" cy="2031325"/>
          </a:xfrm>
          <a:prstGeom prst="rect">
            <a:avLst/>
          </a:prstGeom>
          <a:noFill/>
        </p:spPr>
        <p:txBody>
          <a:bodyPr wrap="square" rtlCol="0">
            <a:spAutoFit/>
          </a:bodyPr>
          <a:lstStyle/>
          <a:p>
            <a:pPr algn="r"/>
            <a:r>
              <a:rPr lang="de-DE" b="1" dirty="0"/>
              <a:t>Matthias Berg</a:t>
            </a:r>
            <a:endParaRPr lang="de-DE" dirty="0"/>
          </a:p>
          <a:p>
            <a:pPr algn="r"/>
            <a:r>
              <a:rPr lang="de-DE" dirty="0"/>
              <a:t>Leiter Kompetenzzentrum</a:t>
            </a:r>
          </a:p>
          <a:p>
            <a:pPr algn="r"/>
            <a:r>
              <a:rPr lang="de-DE" dirty="0"/>
              <a:t> Innovative Beschaffung [KOINNO]</a:t>
            </a:r>
          </a:p>
          <a:p>
            <a:pPr algn="r"/>
            <a:r>
              <a:rPr lang="de-DE" u="sng" dirty="0"/>
              <a:t>Matthias.Berg@bme.de</a:t>
            </a:r>
            <a:endParaRPr lang="de-DE" dirty="0"/>
          </a:p>
          <a:p>
            <a:pPr algn="r"/>
            <a:r>
              <a:rPr lang="de-DE" dirty="0"/>
              <a:t>Tel. 06196 5828 128</a:t>
            </a:r>
          </a:p>
          <a:p>
            <a:pPr algn="r"/>
            <a:r>
              <a:rPr lang="de-DE" dirty="0"/>
              <a:t>www.koinno-bmwk.de</a:t>
            </a:r>
          </a:p>
          <a:p>
            <a:endParaRPr lang="de-DE" dirty="0"/>
          </a:p>
        </p:txBody>
      </p:sp>
    </p:spTree>
    <p:extLst>
      <p:ext uri="{BB962C8B-B14F-4D97-AF65-F5344CB8AC3E}">
        <p14:creationId xmlns:p14="http://schemas.microsoft.com/office/powerpoint/2010/main" val="377912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5052" y="0"/>
            <a:ext cx="10515600" cy="1325563"/>
          </a:xfrm>
        </p:spPr>
        <p:txBody>
          <a:bodyPr>
            <a:normAutofit/>
          </a:bodyPr>
          <a:lstStyle/>
          <a:p>
            <a:pPr algn="ctr"/>
            <a:r>
              <a:rPr lang="de-DE" sz="3200" dirty="0">
                <a:latin typeface="BundesSerif Office" panose="02050002050300000203" pitchFamily="18" charset="0"/>
              </a:rPr>
              <a:t>Die Internetplattform | www.koinno-bmwk.de </a:t>
            </a:r>
          </a:p>
        </p:txBody>
      </p:sp>
      <p:pic>
        <p:nvPicPr>
          <p:cNvPr id="3" name="Grafik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57" y="1096959"/>
            <a:ext cx="8954589" cy="4878446"/>
          </a:xfrm>
          <a:prstGeom prst="rect">
            <a:avLst/>
          </a:prstGeom>
        </p:spPr>
      </p:pic>
    </p:spTree>
    <p:extLst>
      <p:ext uri="{BB962C8B-B14F-4D97-AF65-F5344CB8AC3E}">
        <p14:creationId xmlns:p14="http://schemas.microsoft.com/office/powerpoint/2010/main" val="233701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5597"/>
        </a:solidFill>
        <a:effectLst/>
      </p:bgPr>
    </p:bg>
    <p:spTree>
      <p:nvGrpSpPr>
        <p:cNvPr id="1" name=""/>
        <p:cNvGrpSpPr/>
        <p:nvPr/>
      </p:nvGrpSpPr>
      <p:grpSpPr>
        <a:xfrm>
          <a:off x="0" y="0"/>
          <a:ext cx="0" cy="0"/>
          <a:chOff x="0" y="0"/>
          <a:chExt cx="0" cy="0"/>
        </a:xfrm>
      </p:grpSpPr>
      <p:pic>
        <p:nvPicPr>
          <p:cNvPr id="2" name="Bild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3357154" y="3136583"/>
            <a:ext cx="8834846" cy="381000"/>
          </a:xfrm>
          <a:prstGeom prst="rect">
            <a:avLst/>
          </a:prstGeom>
        </p:spPr>
      </p:pic>
      <p:sp>
        <p:nvSpPr>
          <p:cNvPr id="3" name="Textfeld 2"/>
          <p:cNvSpPr txBox="1"/>
          <p:nvPr/>
        </p:nvSpPr>
        <p:spPr>
          <a:xfrm>
            <a:off x="2955235" y="1757423"/>
            <a:ext cx="11529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600" dirty="0">
                <a:solidFill>
                  <a:prstClr val="white"/>
                </a:solidFill>
                <a:latin typeface="BundesSerif Office" panose="02050002050300000203" pitchFamily="18" charset="0"/>
              </a:rPr>
              <a:t>2</a:t>
            </a:r>
            <a:endParaRPr kumimoji="0" lang="de-DE" sz="96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endParaRPr>
          </a:p>
        </p:txBody>
      </p:sp>
      <p:sp>
        <p:nvSpPr>
          <p:cNvPr id="4" name="Textfeld 3"/>
          <p:cNvSpPr txBox="1"/>
          <p:nvPr/>
        </p:nvSpPr>
        <p:spPr>
          <a:xfrm>
            <a:off x="4108174" y="2120920"/>
            <a:ext cx="758024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000" dirty="0" err="1">
                <a:solidFill>
                  <a:prstClr val="white"/>
                </a:solidFill>
                <a:latin typeface="BundesSerif Office" panose="02050002050300000203" pitchFamily="18" charset="0"/>
              </a:rPr>
              <a:t>KOINNOvationsplatz</a:t>
            </a:r>
            <a:endParaRPr kumimoji="0" lang="de-DE" sz="3000" b="0" i="0" u="none" strike="noStrike" kern="1200" cap="none" spc="0" normalizeH="0" baseline="0" noProof="0" dirty="0">
              <a:ln>
                <a:noFill/>
              </a:ln>
              <a:solidFill>
                <a:prstClr val="white"/>
              </a:solidFill>
              <a:effectLst/>
              <a:uLnTx/>
              <a:uFillTx/>
              <a:latin typeface="BundesSerif Office" panose="02050002050300000203" pitchFamily="18" charset="0"/>
              <a:ea typeface="+mn-ea"/>
              <a:cs typeface="+mn-cs"/>
            </a:endParaRPr>
          </a:p>
        </p:txBody>
      </p:sp>
    </p:spTree>
    <p:extLst>
      <p:ext uri="{BB962C8B-B14F-4D97-AF65-F5344CB8AC3E}">
        <p14:creationId xmlns:p14="http://schemas.microsoft.com/office/powerpoint/2010/main" val="91115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ompetenzzentrum innovative Beschaffung : Startups &amp; innovative KMU">
            <a:extLst>
              <a:ext uri="{FF2B5EF4-FFF2-40B4-BE49-F238E27FC236}">
                <a16:creationId xmlns:a16="http://schemas.microsoft.com/office/drawing/2014/main" id="{8DD68AFE-E639-EF6A-0C57-B4935102F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8"/>
          <a:stretch/>
        </p:blipFill>
        <p:spPr bwMode="auto">
          <a:xfrm>
            <a:off x="-5025" y="-46653"/>
            <a:ext cx="12191980" cy="566754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a:extLst>
              <a:ext uri="{FF2B5EF4-FFF2-40B4-BE49-F238E27FC236}">
                <a16:creationId xmlns:a16="http://schemas.microsoft.com/office/drawing/2014/main" id="{DABD2F89-1CC0-EF01-B32C-EE17CE9D4A20}"/>
              </a:ext>
            </a:extLst>
          </p:cNvPr>
          <p:cNvCxnSpPr>
            <a:cxnSpLocks/>
          </p:cNvCxnSpPr>
          <p:nvPr/>
        </p:nvCxnSpPr>
        <p:spPr>
          <a:xfrm>
            <a:off x="-5025" y="5667545"/>
            <a:ext cx="12197025" cy="0"/>
          </a:xfrm>
          <a:prstGeom prst="line">
            <a:avLst/>
          </a:prstGeom>
          <a:ln w="76200">
            <a:solidFill>
              <a:srgbClr val="027AE3"/>
            </a:solidFill>
          </a:ln>
          <a:effectLst>
            <a:softEdge rad="12700"/>
          </a:effectLst>
        </p:spPr>
        <p:style>
          <a:lnRef idx="2">
            <a:schemeClr val="accent5"/>
          </a:lnRef>
          <a:fillRef idx="0">
            <a:schemeClr val="accent5"/>
          </a:fillRef>
          <a:effectRef idx="1">
            <a:schemeClr val="accent5"/>
          </a:effectRef>
          <a:fontRef idx="minor">
            <a:schemeClr val="tx1"/>
          </a:fontRef>
        </p:style>
      </p:cxnSp>
      <p:sp>
        <p:nvSpPr>
          <p:cNvPr id="14" name="Textfeld 13">
            <a:extLst>
              <a:ext uri="{FF2B5EF4-FFF2-40B4-BE49-F238E27FC236}">
                <a16:creationId xmlns:a16="http://schemas.microsoft.com/office/drawing/2014/main" id="{40CAE6EF-DF43-E312-CA23-0246DC698FA8}"/>
              </a:ext>
            </a:extLst>
          </p:cNvPr>
          <p:cNvSpPr txBox="1"/>
          <p:nvPr/>
        </p:nvSpPr>
        <p:spPr>
          <a:xfrm>
            <a:off x="294736" y="585225"/>
            <a:ext cx="6926703" cy="804161"/>
          </a:xfrm>
          <a:prstGeom prst="rect">
            <a:avLst/>
          </a:prstGeom>
          <a:effectLst>
            <a:glow rad="228600">
              <a:schemeClr val="accent3">
                <a:satMod val="175000"/>
                <a:alpha val="40000"/>
              </a:schemeClr>
            </a:glow>
            <a:outerShdw blurRad="50800" dist="38100" dir="2700000" algn="tl" rotWithShape="0">
              <a:prstClr val="black">
                <a:alpha val="40000"/>
              </a:prstClr>
            </a:outerShdw>
          </a:effectLst>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200" b="1" i="0" u="none" strike="noStrike" cap="none" spc="0" normalizeH="0" baseline="0" noProof="0" dirty="0">
                <a:ln>
                  <a:noFill/>
                </a:ln>
                <a:solidFill>
                  <a:schemeClr val="bg1"/>
                </a:solidFill>
                <a:effectLst/>
                <a:uLnTx/>
                <a:uFillTx/>
                <a:latin typeface="BundesSerif Office" panose="02050002050300000203" pitchFamily="18" charset="0"/>
                <a:ea typeface="+mj-ea"/>
                <a:cs typeface="+mj-cs"/>
              </a:rPr>
              <a:t>Der </a:t>
            </a:r>
            <a:r>
              <a:rPr kumimoji="0" lang="en-US" sz="3200" b="1" i="0" u="none" strike="noStrike" cap="none" spc="0" normalizeH="0" baseline="0" noProof="0" dirty="0" err="1">
                <a:ln>
                  <a:noFill/>
                </a:ln>
                <a:solidFill>
                  <a:schemeClr val="bg1"/>
                </a:solidFill>
                <a:effectLst/>
                <a:uLnTx/>
                <a:uFillTx/>
                <a:latin typeface="BundesSerif Office" panose="02050002050300000203" pitchFamily="18" charset="0"/>
                <a:ea typeface="+mj-ea"/>
                <a:cs typeface="+mj-cs"/>
              </a:rPr>
              <a:t>KOINNOvationsplatz</a:t>
            </a:r>
            <a:endParaRPr kumimoji="0" lang="en-US" sz="3200" b="1" i="0" u="none" strike="noStrike" cap="none" spc="0" normalizeH="0" baseline="0" noProof="0" dirty="0">
              <a:ln>
                <a:noFill/>
              </a:ln>
              <a:solidFill>
                <a:schemeClr val="bg1"/>
              </a:solidFill>
              <a:effectLst/>
              <a:uLnTx/>
              <a:uFillTx/>
              <a:latin typeface="BundesSerif Office" panose="02050002050300000203" pitchFamily="18" charset="0"/>
              <a:ea typeface="+mj-ea"/>
              <a:cs typeface="+mj-cs"/>
            </a:endParaRPr>
          </a:p>
        </p:txBody>
      </p:sp>
    </p:spTree>
    <p:extLst>
      <p:ext uri="{BB962C8B-B14F-4D97-AF65-F5344CB8AC3E}">
        <p14:creationId xmlns:p14="http://schemas.microsoft.com/office/powerpoint/2010/main" val="446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feil nach rechts 8"/>
          <p:cNvSpPr/>
          <p:nvPr/>
        </p:nvSpPr>
        <p:spPr>
          <a:xfrm>
            <a:off x="-1" y="2505808"/>
            <a:ext cx="7728439" cy="1690321"/>
          </a:xfrm>
          <a:prstGeom prst="rightArrow">
            <a:avLst/>
          </a:prstGeom>
          <a:solidFill>
            <a:srgbClr val="0093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79131" y="2854651"/>
            <a:ext cx="7649307" cy="980098"/>
          </a:xfrm>
        </p:spPr>
        <p:txBody>
          <a:bodyPr>
            <a:normAutofit/>
          </a:bodyPr>
          <a:lstStyle/>
          <a:p>
            <a:r>
              <a:rPr lang="de-DE" sz="2900" dirty="0">
                <a:solidFill>
                  <a:schemeClr val="bg1"/>
                </a:solidFill>
                <a:latin typeface="BundesSerif Office" panose="02050002050300000203" pitchFamily="18" charset="0"/>
              </a:rPr>
              <a:t>Warum braucht es den </a:t>
            </a:r>
            <a:r>
              <a:rPr lang="de-DE" sz="2900" dirty="0" err="1">
                <a:solidFill>
                  <a:schemeClr val="bg1"/>
                </a:solidFill>
                <a:latin typeface="BundesSerif Office" panose="02050002050300000203" pitchFamily="18" charset="0"/>
              </a:rPr>
              <a:t>KOINNOvationsplatz</a:t>
            </a:r>
            <a:r>
              <a:rPr lang="de-DE" sz="2900" dirty="0">
                <a:solidFill>
                  <a:schemeClr val="bg1"/>
                </a:solidFill>
                <a:latin typeface="BundesSerif Office" panose="02050002050300000203" pitchFamily="18" charset="0"/>
              </a:rPr>
              <a:t>?</a:t>
            </a:r>
          </a:p>
        </p:txBody>
      </p:sp>
      <p:graphicFrame>
        <p:nvGraphicFramePr>
          <p:cNvPr id="7" name="Diagramm 6"/>
          <p:cNvGraphicFramePr/>
          <p:nvPr>
            <p:extLst>
              <p:ext uri="{D42A27DB-BD31-4B8C-83A1-F6EECF244321}">
                <p14:modId xmlns:p14="http://schemas.microsoft.com/office/powerpoint/2010/main" val="838855758"/>
              </p:ext>
            </p:extLst>
          </p:nvPr>
        </p:nvGraphicFramePr>
        <p:xfrm>
          <a:off x="5618284" y="237392"/>
          <a:ext cx="7702062" cy="6198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9483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000" dirty="0">
                <a:latin typeface="BundesSerif Office" panose="02050002050300000203" pitchFamily="18" charset="0"/>
              </a:rPr>
              <a:t>Der </a:t>
            </a:r>
            <a:r>
              <a:rPr lang="de-DE" sz="3000" dirty="0" err="1">
                <a:latin typeface="BundesSerif Office" panose="02050002050300000203" pitchFamily="18" charset="0"/>
              </a:rPr>
              <a:t>KOINNOvationsplatz</a:t>
            </a:r>
            <a:r>
              <a:rPr lang="de-DE" sz="3000" dirty="0">
                <a:latin typeface="BundesSerif Office" panose="02050002050300000203" pitchFamily="18" charset="0"/>
              </a:rPr>
              <a:t>  |  </a:t>
            </a:r>
            <a:r>
              <a:rPr lang="de-DE" sz="3000" dirty="0">
                <a:latin typeface="BundesSerif Office" panose="02050002050300000203" pitchFamily="18" charset="0"/>
                <a:hlinkClick r:id="rId2"/>
              </a:rPr>
              <a:t>www.koinnovationsplatz.de</a:t>
            </a:r>
            <a:endParaRPr lang="de-DE" sz="3000" dirty="0">
              <a:latin typeface="BundesSerif Office" panose="02050002050300000203" pitchFamily="18" charset="0"/>
            </a:endParaRPr>
          </a:p>
        </p:txBody>
      </p:sp>
      <p:sp>
        <p:nvSpPr>
          <p:cNvPr id="3" name="Inhaltsplatzhalter 2"/>
          <p:cNvSpPr>
            <a:spLocks noGrp="1"/>
          </p:cNvSpPr>
          <p:nvPr>
            <p:ph idx="1"/>
          </p:nvPr>
        </p:nvSpPr>
        <p:spPr>
          <a:xfrm>
            <a:off x="838200" y="1964771"/>
            <a:ext cx="10752909" cy="3873588"/>
          </a:xfrm>
        </p:spPr>
        <p:txBody>
          <a:bodyPr>
            <a:normAutofit/>
          </a:bodyPr>
          <a:lstStyle/>
          <a:p>
            <a:pPr marL="0" indent="0">
              <a:buNone/>
            </a:pPr>
            <a:r>
              <a:rPr lang="de-DE" sz="2400" dirty="0">
                <a:latin typeface="BundesSans Office" panose="020B0002030500000203" pitchFamily="34" charset="0"/>
              </a:rPr>
              <a:t>	</a:t>
            </a:r>
            <a:r>
              <a:rPr lang="de-DE" sz="2000" b="1" dirty="0">
                <a:latin typeface="BundesSans Office" panose="020B0002030500000203" pitchFamily="34" charset="0"/>
              </a:rPr>
              <a:t>Elektronischer Marktplatz:</a:t>
            </a:r>
            <a:r>
              <a:rPr lang="de-DE" sz="2000" dirty="0">
                <a:latin typeface="BundesSans Office" panose="020B0002030500000203" pitchFamily="34" charset="0"/>
              </a:rPr>
              <a:t> Wegbereiter für mehr Innovationen im öffentlichen Sektor</a:t>
            </a:r>
            <a:endParaRPr lang="de-DE" sz="2400" dirty="0">
              <a:latin typeface="BundesSans Office" panose="020B0002030500000203" pitchFamily="34" charset="0"/>
            </a:endParaRPr>
          </a:p>
          <a:p>
            <a:pPr marL="0" indent="0">
              <a:buNone/>
            </a:pPr>
            <a:r>
              <a:rPr lang="de-DE" sz="2400" dirty="0">
                <a:latin typeface="BundesSans Office" panose="020B0002030500000203" pitchFamily="34" charset="0"/>
              </a:rPr>
              <a:t>	</a:t>
            </a:r>
            <a:r>
              <a:rPr lang="de-DE" sz="2000" b="1" dirty="0">
                <a:latin typeface="BundesSans Office" panose="020B0002030500000203" pitchFamily="34" charset="0"/>
              </a:rPr>
              <a:t>Markterkundung:</a:t>
            </a:r>
            <a:r>
              <a:rPr lang="de-DE" sz="2000" dirty="0">
                <a:latin typeface="BundesSans Office" panose="020B0002030500000203" pitchFamily="34" charset="0"/>
              </a:rPr>
              <a:t> Innovationsfördernd, unbürokratisch und vergaberechtskonform</a:t>
            </a:r>
            <a:endParaRPr lang="de-DE" sz="2400" dirty="0">
              <a:latin typeface="BundesSans Office" panose="020B0002030500000203" pitchFamily="34" charset="0"/>
            </a:endParaRPr>
          </a:p>
          <a:p>
            <a:pPr marL="0" indent="0">
              <a:buNone/>
            </a:pPr>
            <a:r>
              <a:rPr lang="de-DE" sz="2400" dirty="0">
                <a:latin typeface="BundesSans Office" panose="020B0002030500000203" pitchFamily="34" charset="0"/>
              </a:rPr>
              <a:t>	</a:t>
            </a:r>
            <a:r>
              <a:rPr lang="de-DE" sz="2000" b="1" dirty="0" err="1">
                <a:latin typeface="BundesSans Office" panose="020B0002030500000203" pitchFamily="34" charset="0"/>
              </a:rPr>
              <a:t>Challenges</a:t>
            </a:r>
            <a:r>
              <a:rPr lang="de-DE" sz="2000" b="1" dirty="0">
                <a:latin typeface="BundesSans Office" panose="020B0002030500000203" pitchFamily="34" charset="0"/>
              </a:rPr>
              <a:t> ausrufen: </a:t>
            </a:r>
            <a:r>
              <a:rPr lang="de-DE" sz="2000" dirty="0">
                <a:latin typeface="BundesSans Office" panose="020B0002030500000203" pitchFamily="34" charset="0"/>
              </a:rPr>
              <a:t>Beschaffungsrelevante Herausforderungen thematisieren</a:t>
            </a:r>
          </a:p>
          <a:p>
            <a:pPr marL="0" indent="0">
              <a:buNone/>
            </a:pPr>
            <a:r>
              <a:rPr lang="de-DE" sz="2000" dirty="0">
                <a:latin typeface="BundesSans Office" panose="020B0002030500000203" pitchFamily="34" charset="0"/>
              </a:rPr>
              <a:t>	</a:t>
            </a:r>
            <a:r>
              <a:rPr lang="de-DE" sz="2000" b="1" dirty="0">
                <a:latin typeface="BundesSans Office" panose="020B0002030500000203" pitchFamily="34" charset="0"/>
              </a:rPr>
              <a:t>Gemeinsames Ziel: </a:t>
            </a:r>
            <a:r>
              <a:rPr lang="de-DE" sz="2000" dirty="0">
                <a:latin typeface="BundesSans Office" panose="020B0002030500000203" pitchFamily="34" charset="0"/>
              </a:rPr>
              <a:t>Beschaffung von Innovationen durch Austausch fördern</a:t>
            </a:r>
          </a:p>
          <a:p>
            <a:pPr marL="0" indent="0">
              <a:buNone/>
            </a:pPr>
            <a:endParaRPr lang="de-DE" sz="2000" dirty="0">
              <a:latin typeface="BundesSans Office" panose="020B0002030500000203" pitchFamily="34" charset="0"/>
            </a:endParaRPr>
          </a:p>
          <a:p>
            <a:pPr marL="0" indent="0">
              <a:buNone/>
            </a:pPr>
            <a:r>
              <a:rPr lang="de-DE" sz="2400" dirty="0">
                <a:latin typeface="BundesSans Office" panose="020B0002030500000203" pitchFamily="34" charset="0"/>
              </a:rPr>
              <a:t>	</a:t>
            </a:r>
            <a:r>
              <a:rPr lang="de-DE" sz="2000" dirty="0">
                <a:latin typeface="BundesSans Office" panose="020B0002030500000203" pitchFamily="34" charset="0"/>
              </a:rPr>
              <a:t>Dieser Prozess ist </a:t>
            </a:r>
            <a:r>
              <a:rPr lang="de-DE" sz="2000" b="1" dirty="0">
                <a:latin typeface="BundesSans Office" panose="020B0002030500000203" pitchFamily="34" charset="0"/>
              </a:rPr>
              <a:t>keine Ausschreibung</a:t>
            </a:r>
            <a:r>
              <a:rPr lang="de-DE" sz="2000" dirty="0">
                <a:latin typeface="BundesSans Office" panose="020B0002030500000203" pitchFamily="34" charset="0"/>
              </a:rPr>
              <a:t>, an deren Ende eine Beauftragung steht! </a:t>
            </a:r>
          </a:p>
          <a:p>
            <a:pPr marL="0" indent="0">
              <a:buNone/>
            </a:pPr>
            <a:r>
              <a:rPr lang="de-DE" sz="2000" dirty="0">
                <a:latin typeface="BundesSans Office" panose="020B0002030500000203" pitchFamily="34" charset="0"/>
              </a:rPr>
              <a:t>	Im Vordergrund stehen der </a:t>
            </a:r>
            <a:r>
              <a:rPr lang="de-DE" sz="2000" b="1" dirty="0">
                <a:latin typeface="BundesSans Office" panose="020B0002030500000203" pitchFamily="34" charset="0"/>
              </a:rPr>
              <a:t>Austausch</a:t>
            </a:r>
            <a:r>
              <a:rPr lang="de-DE" sz="2000" dirty="0">
                <a:latin typeface="BundesSans Office" panose="020B0002030500000203" pitchFamily="34" charset="0"/>
              </a:rPr>
              <a:t>, das </a:t>
            </a:r>
            <a:r>
              <a:rPr lang="de-DE" sz="2000" b="1" dirty="0">
                <a:latin typeface="BundesSans Office" panose="020B0002030500000203" pitchFamily="34" charset="0"/>
              </a:rPr>
              <a:t>voneinander lernen </a:t>
            </a:r>
            <a:r>
              <a:rPr lang="de-DE" sz="2000" dirty="0">
                <a:latin typeface="BundesSans Office" panose="020B0002030500000203" pitchFamily="34" charset="0"/>
              </a:rPr>
              <a:t>und die </a:t>
            </a:r>
            <a:r>
              <a:rPr lang="de-DE" sz="2000" b="1" dirty="0">
                <a:latin typeface="BundesSans Office" panose="020B0002030500000203" pitchFamily="34" charset="0"/>
              </a:rPr>
              <a:t>Weiterentwicklung</a:t>
            </a:r>
            <a:r>
              <a:rPr lang="de-DE" sz="2000" dirty="0">
                <a:latin typeface="BundesSans Office" panose="020B0002030500000203" pitchFamily="34" charset="0"/>
              </a:rPr>
              <a:t>.</a:t>
            </a:r>
          </a:p>
          <a:p>
            <a:pPr marL="0" indent="0">
              <a:buNone/>
            </a:pPr>
            <a:endParaRPr lang="de-DE" sz="2000" dirty="0">
              <a:latin typeface="BundesSans Office" panose="020B0002030500000203" pitchFamily="34" charset="0"/>
            </a:endParaRPr>
          </a:p>
          <a:p>
            <a:pPr marL="0" indent="0">
              <a:buNone/>
            </a:pPr>
            <a:endParaRPr lang="de-DE" sz="2000" dirty="0">
              <a:latin typeface="BundesSans Office" panose="020B0002030500000203" pitchFamily="34" charset="0"/>
            </a:endParaRPr>
          </a:p>
        </p:txBody>
      </p:sp>
      <p:sp>
        <p:nvSpPr>
          <p:cNvPr id="7" name="Chevron 6"/>
          <p:cNvSpPr/>
          <p:nvPr/>
        </p:nvSpPr>
        <p:spPr>
          <a:xfrm>
            <a:off x="973962" y="1922404"/>
            <a:ext cx="363787" cy="403204"/>
          </a:xfrm>
          <a:prstGeom prst="chevron">
            <a:avLst/>
          </a:prstGeom>
          <a:solidFill>
            <a:srgbClr val="80C2C5"/>
          </a:solidFill>
          <a:ln>
            <a:solidFill>
              <a:srgbClr val="80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Verbotsymbol 8"/>
          <p:cNvSpPr/>
          <p:nvPr/>
        </p:nvSpPr>
        <p:spPr>
          <a:xfrm>
            <a:off x="838200" y="4198765"/>
            <a:ext cx="637022" cy="608365"/>
          </a:xfrm>
          <a:prstGeom prst="noSmoking">
            <a:avLst/>
          </a:prstGeom>
          <a:solidFill>
            <a:srgbClr val="80C2C5"/>
          </a:solidFill>
          <a:ln>
            <a:solidFill>
              <a:srgbClr val="80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hevron 11"/>
          <p:cNvSpPr/>
          <p:nvPr/>
        </p:nvSpPr>
        <p:spPr>
          <a:xfrm>
            <a:off x="979302" y="2390215"/>
            <a:ext cx="363787" cy="403204"/>
          </a:xfrm>
          <a:prstGeom prst="chevron">
            <a:avLst/>
          </a:prstGeom>
          <a:solidFill>
            <a:srgbClr val="80C2C5"/>
          </a:solidFill>
          <a:ln>
            <a:solidFill>
              <a:srgbClr val="80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hevron 12"/>
          <p:cNvSpPr/>
          <p:nvPr/>
        </p:nvSpPr>
        <p:spPr>
          <a:xfrm>
            <a:off x="973962" y="2858026"/>
            <a:ext cx="363787" cy="403204"/>
          </a:xfrm>
          <a:prstGeom prst="chevron">
            <a:avLst/>
          </a:prstGeom>
          <a:solidFill>
            <a:srgbClr val="80C2C5"/>
          </a:solidFill>
          <a:ln>
            <a:solidFill>
              <a:srgbClr val="80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hevron 13"/>
          <p:cNvSpPr/>
          <p:nvPr/>
        </p:nvSpPr>
        <p:spPr>
          <a:xfrm>
            <a:off x="973962" y="3320432"/>
            <a:ext cx="363787" cy="403204"/>
          </a:xfrm>
          <a:prstGeom prst="chevron">
            <a:avLst/>
          </a:prstGeom>
          <a:solidFill>
            <a:srgbClr val="80C2C5"/>
          </a:solidFill>
          <a:ln>
            <a:solidFill>
              <a:srgbClr val="80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811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1.10.31"/>
  <p:tag name="AS_TITLE" val="Aspose.Slides for Java"/>
  <p:tag name="AS_VERSION" val="21.10"/>
</p:tagLst>
</file>

<file path=ppt/theme/theme1.xml><?xml version="1.0" encoding="utf-8"?>
<a:theme xmlns:a="http://schemas.openxmlformats.org/drawingml/2006/main" name="1_ABX EU 2023">
  <a:themeElements>
    <a:clrScheme name="ABX-23">
      <a:dk1>
        <a:srgbClr val="000A6B"/>
      </a:dk1>
      <a:lt1>
        <a:srgbClr val="FFFFFF"/>
      </a:lt1>
      <a:dk2>
        <a:srgbClr val="000000"/>
      </a:dk2>
      <a:lt2>
        <a:srgbClr val="4746B3"/>
      </a:lt2>
      <a:accent1>
        <a:srgbClr val="FFC300"/>
      </a:accent1>
      <a:accent2>
        <a:srgbClr val="8279F0"/>
      </a:accent2>
      <a:accent3>
        <a:srgbClr val="A096FF"/>
      </a:accent3>
      <a:accent4>
        <a:srgbClr val="C6C0FD"/>
      </a:accent4>
      <a:accent5>
        <a:srgbClr val="E8E6FF"/>
      </a:accent5>
      <a:accent6>
        <a:srgbClr val="FFFFFF"/>
      </a:accent6>
      <a:hlink>
        <a:srgbClr val="FFFFFF"/>
      </a:hlink>
      <a:folHlink>
        <a:srgbClr val="FFFFFF"/>
      </a:folHlink>
    </a:clrScheme>
    <a:fontScheme name="Amazon">
      <a:majorFont>
        <a:latin typeface="Amazon Ember Display"/>
        <a:ea typeface=""/>
        <a:cs typeface=""/>
      </a:majorFont>
      <a:minorFont>
        <a:latin typeface="Amazon Ember Display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4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818B"/>
      </a:hlink>
      <a:folHlink>
        <a:srgbClr val="00818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943E8C1A935340A96667D6D11F8EF4" ma:contentTypeVersion="1" ma:contentTypeDescription="Create a new document." ma:contentTypeScope="" ma:versionID="a19b8ee2b861de1af7432cb2dd509008">
  <xsd:schema xmlns:xsd="http://www.w3.org/2001/XMLSchema" xmlns:xs="http://www.w3.org/2001/XMLSchema" xmlns:p="http://schemas.microsoft.com/office/2006/metadata/properties" xmlns:ns2="9684eede-6691-40f9-937d-e888d22ac5dd" targetNamespace="http://schemas.microsoft.com/office/2006/metadata/properties" ma:root="true" ma:fieldsID="bbb5cf0ad5da2ddbbc0d08e23ab64c04" ns2:_="">
    <xsd:import namespace="9684eede-6691-40f9-937d-e888d22ac5d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4eede-6691-40f9-937d-e888d22ac5d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D83D8-DDD0-4012-B146-0EDC3BABA9E1}">
  <ds:schemaRefs>
    <ds:schemaRef ds:uri="http://purl.org/dc/dcmitype/"/>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9684eede-6691-40f9-937d-e888d22ac5dd"/>
  </ds:schemaRefs>
</ds:datastoreItem>
</file>

<file path=customXml/itemProps2.xml><?xml version="1.0" encoding="utf-8"?>
<ds:datastoreItem xmlns:ds="http://schemas.openxmlformats.org/officeDocument/2006/customXml" ds:itemID="{CC6CE7B8-46DE-47C1-BD21-2C263AB69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84eede-6691-40f9-937d-e888d22ac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69A48D-59CE-49E8-BA28-675480A7CC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1564</Words>
  <Application>Microsoft Office PowerPoint</Application>
  <PresentationFormat>Breitbild</PresentationFormat>
  <Paragraphs>261</Paragraphs>
  <Slides>47</Slides>
  <Notes>5</Notes>
  <HiddenSlides>0</HiddenSlides>
  <MMClips>0</MMClips>
  <ScaleCrop>false</ScaleCrop>
  <HeadingPairs>
    <vt:vector size="6" baseType="variant">
      <vt:variant>
        <vt:lpstr>Verwendete Schriftarten</vt:lpstr>
      </vt:variant>
      <vt:variant>
        <vt:i4>15</vt:i4>
      </vt:variant>
      <vt:variant>
        <vt:lpstr>Design</vt:lpstr>
      </vt:variant>
      <vt:variant>
        <vt:i4>2</vt:i4>
      </vt:variant>
      <vt:variant>
        <vt:lpstr>Folientitel</vt:lpstr>
      </vt:variant>
      <vt:variant>
        <vt:i4>47</vt:i4>
      </vt:variant>
    </vt:vector>
  </HeadingPairs>
  <TitlesOfParts>
    <vt:vector size="64" baseType="lpstr">
      <vt:lpstr>Amazon Ember</vt:lpstr>
      <vt:lpstr>Amazon Ember Display</vt:lpstr>
      <vt:lpstr>Amazon Ember Display Heavy</vt:lpstr>
      <vt:lpstr>Amazon Ember Heavy</vt:lpstr>
      <vt:lpstr>Arial</vt:lpstr>
      <vt:lpstr>BundesSans Office</vt:lpstr>
      <vt:lpstr>BundesSans Office Bold</vt:lpstr>
      <vt:lpstr>BundesSansWeb</vt:lpstr>
      <vt:lpstr>BundesSerif Office</vt:lpstr>
      <vt:lpstr>BundesSerif Office  Regular</vt:lpstr>
      <vt:lpstr>BundesSerifWeb</vt:lpstr>
      <vt:lpstr>Calibri</vt:lpstr>
      <vt:lpstr>Calibri Light</vt:lpstr>
      <vt:lpstr>Symbol</vt:lpstr>
      <vt:lpstr>Wingdings</vt:lpstr>
      <vt:lpstr>1_ABX EU 2023</vt:lpstr>
      <vt:lpstr>Office</vt:lpstr>
      <vt:lpstr>PowerPoint-Präsentation</vt:lpstr>
      <vt:lpstr>PowerPoint-Präsentation</vt:lpstr>
      <vt:lpstr>Kompetenzzentrum innovative Beschaffung [KOINNO]</vt:lpstr>
      <vt:lpstr>Zielsetzung des Kompetenzzentrums</vt:lpstr>
      <vt:lpstr>Die Internetplattform | www.koinno-bmwk.de </vt:lpstr>
      <vt:lpstr>PowerPoint-Präsentation</vt:lpstr>
      <vt:lpstr>PowerPoint-Präsentation</vt:lpstr>
      <vt:lpstr>Warum braucht es den KOINNOvationsplatz?</vt:lpstr>
      <vt:lpstr>Der KOINNOvationsplatz  |  www.koinnovationsplatz.de</vt:lpstr>
      <vt:lpstr>Bedeutung der Markterkundung für mehr Innovation</vt:lpstr>
      <vt:lpstr>Möglichkeiten für öffentliche Auftraggeber</vt:lpstr>
      <vt:lpstr>www.koinnovationsplatz.de </vt:lpstr>
      <vt:lpstr>PowerPoint-Präsentation</vt:lpstr>
      <vt:lpstr>PowerPoint-Präsentation</vt:lpstr>
      <vt:lpstr>PowerPoint-Präsentation</vt:lpstr>
      <vt:lpstr>PowerPoint-Präsentation</vt:lpstr>
      <vt:lpstr>PowerPoint-Präsentation</vt:lpstr>
      <vt:lpstr>Checkliste Challenge</vt:lpstr>
      <vt:lpstr>PowerPoint-Präsentation</vt:lpstr>
      <vt:lpstr>PowerPoint-Präsentation</vt:lpstr>
      <vt:lpstr>PowerPoint-Präsentation</vt:lpstr>
      <vt:lpstr>PowerPoint-Präsentation</vt:lpstr>
      <vt:lpstr>Challenge erstellt – und was dann?</vt:lpstr>
      <vt:lpstr>Veröffentlichte Challengethemen bisher</vt:lpstr>
      <vt:lpstr>Veröffentlichte Challengethemen bisher</vt:lpstr>
      <vt:lpstr>Challenge Summary | Wo stehen wir aktuell?</vt:lpstr>
      <vt:lpstr>PowerPoint-Präsentation</vt:lpstr>
      <vt:lpstr>PowerPoint-Präsentation</vt:lpstr>
      <vt:lpstr>PowerPoint-Präsentation</vt:lpstr>
      <vt:lpstr>PowerPoint-Präsentation</vt:lpstr>
      <vt:lpstr>www.koinnovationsplatz.de </vt:lpstr>
      <vt:lpstr>PowerPoint-Präsentation</vt:lpstr>
      <vt:lpstr>Der KOINNO-Newsletter </vt:lpstr>
      <vt:lpstr>KOINNO-Beratung</vt:lpstr>
      <vt:lpstr>Fristenassistent</vt:lpstr>
      <vt:lpstr>PowerPoint-Präsentation</vt:lpstr>
      <vt:lpstr>KOINNO-Vergabe-Wahl-o-Mat</vt:lpstr>
      <vt:lpstr>Bewertungsmethoden-Lotse</vt:lpstr>
      <vt:lpstr>Warum gibt es den Bewertungsmethoden-Lotse?  – Vergabereport 2021</vt:lpstr>
      <vt:lpstr>Preis-Leistungs-Messer (PLM)</vt:lpstr>
      <vt:lpstr>KOINNO-Magazin</vt:lpstr>
      <vt:lpstr>Die EU-Kontaktstelle </vt:lpstr>
      <vt:lpstr>Die KOINNO-Veranstaltungen </vt:lpstr>
      <vt:lpstr>Weitere Anwendungen – Workshops im August &amp; November</vt:lpstr>
      <vt:lpstr>Weitere Anwendungen – Workshops im August &amp; November</vt:lpstr>
      <vt:lpstr>Entwicklungen und Neuheiten 2024 </vt:lpstr>
      <vt:lpstr>Wie kann ich zu KOINNO Kontakt aufnehmen?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mjkang</dc:creator>
  <cp:lastModifiedBy>Bart, Mireille</cp:lastModifiedBy>
  <cp:revision>361</cp:revision>
  <dcterms:created xsi:type="dcterms:W3CDTF">2021-01-12T00:43:02Z</dcterms:created>
  <dcterms:modified xsi:type="dcterms:W3CDTF">2024-05-13T14:23:46Z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0x010100D2943E8C1A935340A96667D6D11F8EF4</vt:lpwstr>
  </property>
</Properties>
</file>